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2" r:id="rId3"/>
    <p:sldId id="292" r:id="rId4"/>
    <p:sldId id="295" r:id="rId5"/>
    <p:sldId id="296" r:id="rId6"/>
    <p:sldId id="294" r:id="rId7"/>
    <p:sldId id="299" r:id="rId8"/>
    <p:sldId id="300" r:id="rId9"/>
    <p:sldId id="301" r:id="rId10"/>
    <p:sldId id="28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56" userDrawn="1">
          <p15:clr>
            <a:srgbClr val="A4A3A4"/>
          </p15:clr>
        </p15:guide>
        <p15:guide id="2" pos="4904">
          <p15:clr>
            <a:srgbClr val="A4A3A4"/>
          </p15:clr>
        </p15:guide>
        <p15:guide id="3" pos="28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308"/>
    <a:srgbClr val="953735"/>
    <a:srgbClr val="006600"/>
    <a:srgbClr val="0066CC"/>
    <a:srgbClr val="990000"/>
    <a:srgbClr val="FFFF66"/>
    <a:srgbClr val="A5C2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94" autoAdjust="0"/>
    <p:restoredTop sz="96270" autoAdjust="0"/>
  </p:normalViewPr>
  <p:slideViewPr>
    <p:cSldViewPr snapToGrid="0">
      <p:cViewPr varScale="1">
        <p:scale>
          <a:sx n="108" d="100"/>
          <a:sy n="108" d="100"/>
        </p:scale>
        <p:origin x="2058" y="114"/>
      </p:cViewPr>
      <p:guideLst>
        <p:guide orient="horz" pos="1656"/>
        <p:guide pos="4904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D0D8A7-74E4-4A30-B222-1C07F77DBDB0}" type="datetimeFigureOut">
              <a:rPr lang="en-US" smtClean="0"/>
              <a:t>4/4/2016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75A1FE-5E54-4BA0-B4DB-4496E1464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504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2"/>
          <a:stretch/>
        </p:blipFill>
        <p:spPr>
          <a:xfrm>
            <a:off x="609600" y="2057400"/>
            <a:ext cx="8012919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914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143000"/>
            <a:ext cx="6400800" cy="914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F3100-5D95-4710-BF83-F52DB1EE678C}" type="datetimeFigureOut">
              <a:rPr lang="en-US" smtClean="0"/>
              <a:t>4/4/2016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AEBD-5E96-427E-9C55-61E4DB7170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F3100-5D95-4710-BF83-F52DB1EE678C}" type="datetimeFigureOut">
              <a:rPr lang="en-US" smtClean="0"/>
              <a:t>4/4/2016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AEBD-5E96-427E-9C55-61E4DB7170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F3100-5D95-4710-BF83-F52DB1EE678C}" type="datetimeFigureOut">
              <a:rPr lang="en-US" smtClean="0"/>
              <a:t>4/4/2016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AEBD-5E96-427E-9C55-61E4DB7170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A35F3100-5D95-4710-BF83-F52DB1EE678C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8EA1AEBD-5E96-427E-9C55-61E4DB717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rgbClr val="0066CC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1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"/>
            <a:ext cx="9144000" cy="1219198"/>
          </a:xfrm>
        </p:spPr>
        <p:txBody>
          <a:bodyPr/>
          <a:lstStyle/>
          <a:p>
            <a:r>
              <a:rPr lang="en-US" dirty="0" smtClean="0"/>
              <a:t>Calibrated Quantification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328529"/>
            <a:ext cx="8077200" cy="914400"/>
          </a:xfrm>
        </p:spPr>
        <p:txBody>
          <a:bodyPr/>
          <a:lstStyle/>
          <a:p>
            <a:r>
              <a:rPr lang="en-US" dirty="0" smtClean="0"/>
              <a:t>Christopher </a:t>
            </a:r>
            <a:r>
              <a:rPr lang="en-US" dirty="0"/>
              <a:t>M. </a:t>
            </a:r>
            <a:r>
              <a:rPr lang="en-US" dirty="0" smtClean="0"/>
              <a:t>Shuford</a:t>
            </a:r>
          </a:p>
          <a:p>
            <a:r>
              <a:rPr lang="en-US" dirty="0" smtClean="0"/>
              <a:t>Laboratory Corporation of America® Holdings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Additional Reading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54100" y="1837678"/>
            <a:ext cx="68358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Source of Analytical Variance in Proteomics</a:t>
            </a:r>
          </a:p>
          <a:p>
            <a:r>
              <a:rPr lang="en-US" dirty="0" smtClean="0"/>
              <a:t>  H.D. Cox </a:t>
            </a:r>
            <a:r>
              <a:rPr lang="en-US" i="1" dirty="0" smtClean="0"/>
              <a:t>et al.</a:t>
            </a:r>
            <a:r>
              <a:rPr lang="en-US" dirty="0" smtClean="0"/>
              <a:t>, </a:t>
            </a:r>
            <a:r>
              <a:rPr lang="en-US" i="1" dirty="0" err="1" smtClean="0"/>
              <a:t>Clin</a:t>
            </a:r>
            <a:r>
              <a:rPr lang="en-US" i="1" dirty="0" smtClean="0"/>
              <a:t>. Chem. </a:t>
            </a:r>
            <a:r>
              <a:rPr lang="en-US" b="1" dirty="0" smtClean="0"/>
              <a:t>2016</a:t>
            </a:r>
            <a:r>
              <a:rPr lang="en-US" dirty="0" smtClean="0"/>
              <a:t>, 60 (3), 541-548.</a:t>
            </a:r>
            <a:endParaRPr lang="en-US" dirty="0"/>
          </a:p>
          <a:p>
            <a:endParaRPr lang="en-US" dirty="0" smtClean="0"/>
          </a:p>
          <a:p>
            <a:r>
              <a:rPr lang="en-US" u="sng" dirty="0" smtClean="0"/>
              <a:t>Peptide Degradation during Digestion</a:t>
            </a:r>
            <a:endParaRPr lang="en-US" u="sng" dirty="0"/>
          </a:p>
          <a:p>
            <a:r>
              <a:rPr lang="en-US" dirty="0" smtClean="0"/>
              <a:t>  C.M. Shuford </a:t>
            </a:r>
            <a:r>
              <a:rPr lang="en-US" i="1" dirty="0" smtClean="0"/>
              <a:t>et al.</a:t>
            </a:r>
            <a:r>
              <a:rPr lang="en-US" dirty="0" smtClean="0"/>
              <a:t>,  </a:t>
            </a:r>
            <a:r>
              <a:rPr lang="en-US" i="1" dirty="0" smtClean="0"/>
              <a:t>Mol. </a:t>
            </a:r>
            <a:r>
              <a:rPr lang="en-US" i="1" dirty="0" err="1" smtClean="0"/>
              <a:t>Cel</a:t>
            </a:r>
            <a:r>
              <a:rPr lang="en-US" i="1" dirty="0" smtClean="0"/>
              <a:t>. Proteomics, </a:t>
            </a:r>
            <a:r>
              <a:rPr lang="en-US" b="1" dirty="0" smtClean="0"/>
              <a:t>2012</a:t>
            </a:r>
            <a:r>
              <a:rPr lang="en-US" dirty="0" smtClean="0"/>
              <a:t>, 11 (9), 814-823.</a:t>
            </a:r>
          </a:p>
          <a:p>
            <a:endParaRPr lang="en-US" dirty="0"/>
          </a:p>
          <a:p>
            <a:r>
              <a:rPr lang="en-US" u="sng" dirty="0" smtClean="0"/>
              <a:t>More Peptides = More Confidence</a:t>
            </a:r>
          </a:p>
          <a:p>
            <a:r>
              <a:rPr lang="en-US" dirty="0"/>
              <a:t>   </a:t>
            </a:r>
            <a:r>
              <a:rPr lang="en-US" dirty="0" smtClean="0"/>
              <a:t>Q. Fu </a:t>
            </a:r>
            <a:r>
              <a:rPr lang="en-US" i="1" dirty="0" smtClean="0"/>
              <a:t>et al., </a:t>
            </a:r>
            <a:r>
              <a:rPr lang="en-US" i="1" dirty="0" err="1" smtClean="0"/>
              <a:t>Clin</a:t>
            </a:r>
            <a:r>
              <a:rPr lang="en-US" i="1" dirty="0" smtClean="0"/>
              <a:t>. Chem. </a:t>
            </a:r>
            <a:r>
              <a:rPr lang="en-US" b="1" dirty="0" smtClean="0"/>
              <a:t>2016</a:t>
            </a:r>
            <a:r>
              <a:rPr lang="en-US" dirty="0" smtClean="0"/>
              <a:t>, 62 (1), 198-207.</a:t>
            </a:r>
          </a:p>
          <a:p>
            <a:endParaRPr lang="en-US" dirty="0" smtClean="0"/>
          </a:p>
          <a:p>
            <a:r>
              <a:rPr lang="en-US" u="sng" dirty="0" smtClean="0"/>
              <a:t>Single-point Calibration with Sample Pool</a:t>
            </a:r>
          </a:p>
          <a:p>
            <a:r>
              <a:rPr lang="en-US" dirty="0" smtClean="0"/>
              <a:t>   S.A. </a:t>
            </a:r>
            <a:r>
              <a:rPr lang="en-US" dirty="0" err="1" smtClean="0"/>
              <a:t>Agger</a:t>
            </a:r>
            <a:r>
              <a:rPr lang="en-US" dirty="0" smtClean="0"/>
              <a:t> </a:t>
            </a:r>
            <a:r>
              <a:rPr lang="en-US" i="1" dirty="0" smtClean="0"/>
              <a:t>et al.</a:t>
            </a:r>
            <a:r>
              <a:rPr lang="en-US" dirty="0" smtClean="0"/>
              <a:t>, </a:t>
            </a:r>
            <a:r>
              <a:rPr lang="en-US" i="1" dirty="0" err="1" smtClean="0"/>
              <a:t>Clin</a:t>
            </a:r>
            <a:r>
              <a:rPr lang="en-US" i="1" dirty="0" smtClean="0"/>
              <a:t>. Chem.</a:t>
            </a:r>
            <a:r>
              <a:rPr lang="en-US" dirty="0"/>
              <a:t> </a:t>
            </a:r>
            <a:r>
              <a:rPr lang="en-US" b="1" dirty="0" smtClean="0"/>
              <a:t>2010</a:t>
            </a:r>
            <a:r>
              <a:rPr lang="en-US" dirty="0"/>
              <a:t>, 56 </a:t>
            </a:r>
            <a:r>
              <a:rPr lang="en-US" dirty="0" smtClean="0"/>
              <a:t>(12), 1804-1813.</a:t>
            </a:r>
          </a:p>
          <a:p>
            <a:endParaRPr lang="en-US" dirty="0" smtClean="0"/>
          </a:p>
          <a:p>
            <a:r>
              <a:rPr lang="en-US" u="sng" dirty="0" smtClean="0"/>
              <a:t>Analytical Verification in Translational Research</a:t>
            </a:r>
          </a:p>
          <a:p>
            <a:r>
              <a:rPr lang="en-US" dirty="0"/>
              <a:t>   </a:t>
            </a:r>
            <a:r>
              <a:rPr lang="en-US" dirty="0" smtClean="0"/>
              <a:t>R.P</a:t>
            </a:r>
            <a:r>
              <a:rPr lang="en-US" dirty="0"/>
              <a:t>. </a:t>
            </a:r>
            <a:r>
              <a:rPr lang="en-US" dirty="0" smtClean="0"/>
              <a:t>Grant </a:t>
            </a:r>
            <a:r>
              <a:rPr lang="en-US" dirty="0"/>
              <a:t>and </a:t>
            </a:r>
            <a:r>
              <a:rPr lang="en-US" dirty="0" smtClean="0"/>
              <a:t>A.N. </a:t>
            </a:r>
            <a:r>
              <a:rPr lang="en-US" dirty="0" err="1" smtClean="0"/>
              <a:t>Hoofnagle</a:t>
            </a:r>
            <a:r>
              <a:rPr lang="en-US" dirty="0" smtClean="0"/>
              <a:t>, </a:t>
            </a:r>
            <a:r>
              <a:rPr lang="en-US" i="1" dirty="0" err="1" smtClean="0"/>
              <a:t>Clin</a:t>
            </a:r>
            <a:r>
              <a:rPr lang="en-US" i="1" dirty="0" smtClean="0"/>
              <a:t>. Chem. </a:t>
            </a:r>
            <a:r>
              <a:rPr lang="en-US" b="1" dirty="0" smtClean="0"/>
              <a:t>2014</a:t>
            </a:r>
            <a:r>
              <a:rPr lang="en-US" dirty="0" smtClean="0"/>
              <a:t>, 60 (7), 941-944.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45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Calibrate?</a:t>
            </a:r>
            <a:endParaRPr lang="en-US" dirty="0"/>
          </a:p>
        </p:txBody>
      </p:sp>
      <p:pic>
        <p:nvPicPr>
          <p:cNvPr id="3" name="Picture 5" descr="SpecCt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82" t="54422" r="35692" b="7747"/>
          <a:stretch/>
        </p:blipFill>
        <p:spPr bwMode="auto">
          <a:xfrm>
            <a:off x="44387" y="2362000"/>
            <a:ext cx="2130640" cy="1997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XIC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43" t="53841" r="34805" b="9357"/>
          <a:stretch/>
        </p:blipFill>
        <p:spPr bwMode="auto">
          <a:xfrm>
            <a:off x="2175027" y="2388634"/>
            <a:ext cx="1766656" cy="2161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MRM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50" t="57107" r="37205" b="3869"/>
          <a:stretch/>
        </p:blipFill>
        <p:spPr bwMode="auto">
          <a:xfrm>
            <a:off x="3764127" y="2396471"/>
            <a:ext cx="1677879" cy="2120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ISpep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67" t="55212" r="37139" b="8046"/>
          <a:stretch/>
        </p:blipFill>
        <p:spPr bwMode="auto">
          <a:xfrm>
            <a:off x="5446023" y="2379216"/>
            <a:ext cx="1904689" cy="2162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ISprot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59" t="56483" r="37966" b="6385"/>
          <a:stretch/>
        </p:blipFill>
        <p:spPr bwMode="auto">
          <a:xfrm>
            <a:off x="7310337" y="2388631"/>
            <a:ext cx="1802682" cy="2153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Brace 7"/>
          <p:cNvSpPr/>
          <p:nvPr/>
        </p:nvSpPr>
        <p:spPr>
          <a:xfrm rot="5400000">
            <a:off x="2814004" y="2423815"/>
            <a:ext cx="439445" cy="473580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932805" y="6326493"/>
            <a:ext cx="5212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Courtesy of Andrew </a:t>
            </a:r>
            <a:r>
              <a:rPr lang="en-US" sz="1600" dirty="0" err="1" smtClean="0"/>
              <a:t>Hoofnagle</a:t>
            </a:r>
            <a:r>
              <a:rPr lang="en-US" sz="1600" dirty="0" smtClean="0"/>
              <a:t>, UW</a:t>
            </a:r>
          </a:p>
          <a:p>
            <a:pPr algn="r"/>
            <a:r>
              <a:rPr lang="en-US" sz="1200" dirty="0" smtClean="0"/>
              <a:t>A.N. </a:t>
            </a:r>
            <a:r>
              <a:rPr lang="en-US" sz="1200" dirty="0" err="1" smtClean="0"/>
              <a:t>Hoofnagle</a:t>
            </a:r>
            <a:r>
              <a:rPr lang="en-US" sz="1200" dirty="0" smtClean="0"/>
              <a:t> </a:t>
            </a:r>
            <a:r>
              <a:rPr lang="en-US" sz="1200" i="1" dirty="0" smtClean="0"/>
              <a:t>et al.</a:t>
            </a:r>
            <a:r>
              <a:rPr lang="en-US" sz="1200" dirty="0" smtClean="0"/>
              <a:t>, </a:t>
            </a:r>
            <a:r>
              <a:rPr lang="en-US" sz="1200" i="1" dirty="0" err="1" smtClean="0"/>
              <a:t>Clin</a:t>
            </a:r>
            <a:r>
              <a:rPr lang="en-US" sz="1200" i="1" dirty="0" smtClean="0"/>
              <a:t>. Chem.</a:t>
            </a:r>
            <a:r>
              <a:rPr lang="en-US" sz="1200" dirty="0" smtClean="0"/>
              <a:t>, </a:t>
            </a:r>
            <a:r>
              <a:rPr lang="en-US" sz="1200" b="1" dirty="0" smtClean="0"/>
              <a:t>2012</a:t>
            </a:r>
            <a:r>
              <a:rPr lang="en-US" sz="1200" dirty="0" smtClean="0"/>
              <a:t>, 58(4), 777-781.</a:t>
            </a:r>
          </a:p>
        </p:txBody>
      </p:sp>
      <p:sp>
        <p:nvSpPr>
          <p:cNvPr id="10" name="Right Brace 9"/>
          <p:cNvSpPr/>
          <p:nvPr/>
        </p:nvSpPr>
        <p:spPr>
          <a:xfrm rot="5400000">
            <a:off x="7059796" y="2958221"/>
            <a:ext cx="439445" cy="366699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442006" y="4971496"/>
            <a:ext cx="3671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“Calibrated” to Internal Standard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357042" y="4971496"/>
            <a:ext cx="3356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Un-calibrated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012041" y="860874"/>
            <a:ext cx="71287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FF0000"/>
                </a:solidFill>
              </a:rPr>
              <a:t>reduce magnitude of analytical variance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(and increase accuracy of relative quantification)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92731" y="1854772"/>
            <a:ext cx="2175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Apolipoprotein</a:t>
            </a:r>
            <a:r>
              <a:rPr lang="en-US" b="1" dirty="0" smtClean="0"/>
              <a:t> 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09378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/>
          <p:cNvSpPr/>
          <p:nvPr/>
        </p:nvSpPr>
        <p:spPr>
          <a:xfrm>
            <a:off x="2529362" y="2111624"/>
            <a:ext cx="1217168" cy="979948"/>
          </a:xfrm>
          <a:prstGeom prst="triangle">
            <a:avLst/>
          </a:prstGeom>
          <a:gradFill flip="none" rotWithShape="1">
            <a:gsLst>
              <a:gs pos="0">
                <a:schemeClr val="bg2">
                  <a:lumMod val="50000"/>
                  <a:tint val="66000"/>
                  <a:satMod val="160000"/>
                </a:schemeClr>
              </a:gs>
              <a:gs pos="50000">
                <a:schemeClr val="bg2">
                  <a:lumMod val="50000"/>
                  <a:tint val="44500"/>
                  <a:satMod val="160000"/>
                </a:schemeClr>
              </a:gs>
              <a:gs pos="100000">
                <a:schemeClr val="bg2">
                  <a:lumMod val="50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sosceles Triangle 2"/>
          <p:cNvSpPr/>
          <p:nvPr/>
        </p:nvSpPr>
        <p:spPr>
          <a:xfrm>
            <a:off x="383126" y="2111624"/>
            <a:ext cx="1217168" cy="979948"/>
          </a:xfrm>
          <a:prstGeom prst="triangle">
            <a:avLst/>
          </a:prstGeom>
          <a:gradFill flip="none" rotWithShape="1">
            <a:gsLst>
              <a:gs pos="0">
                <a:schemeClr val="bg2">
                  <a:lumMod val="50000"/>
                  <a:tint val="66000"/>
                  <a:satMod val="160000"/>
                </a:schemeClr>
              </a:gs>
              <a:gs pos="50000">
                <a:schemeClr val="bg2">
                  <a:lumMod val="50000"/>
                  <a:tint val="44500"/>
                  <a:satMod val="160000"/>
                </a:schemeClr>
              </a:gs>
              <a:gs pos="100000">
                <a:schemeClr val="bg2">
                  <a:lumMod val="50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2831"/>
          <p:cNvGrpSpPr>
            <a:grpSpLocks/>
          </p:cNvGrpSpPr>
          <p:nvPr/>
        </p:nvGrpSpPr>
        <p:grpSpPr bwMode="auto">
          <a:xfrm>
            <a:off x="915992" y="2043996"/>
            <a:ext cx="147320" cy="441960"/>
            <a:chOff x="1382372" y="1792465"/>
            <a:chExt cx="184160" cy="537705"/>
          </a:xfrm>
        </p:grpSpPr>
        <p:sp>
          <p:nvSpPr>
            <p:cNvPr id="5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04818" y="1772424"/>
            <a:ext cx="7683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sample</a:t>
            </a:r>
            <a:endParaRPr lang="en-US" sz="1100" dirty="0"/>
          </a:p>
        </p:txBody>
      </p:sp>
      <p:sp>
        <p:nvSpPr>
          <p:cNvPr id="11" name="Oval 10"/>
          <p:cNvSpPr/>
          <p:nvPr/>
        </p:nvSpPr>
        <p:spPr>
          <a:xfrm>
            <a:off x="315054" y="2709674"/>
            <a:ext cx="1371600" cy="13716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207"/>
          <p:cNvGrpSpPr>
            <a:grpSpLocks noChangeAspect="1"/>
          </p:cNvGrpSpPr>
          <p:nvPr/>
        </p:nvGrpSpPr>
        <p:grpSpPr>
          <a:xfrm>
            <a:off x="876367" y="3130327"/>
            <a:ext cx="574482" cy="500522"/>
            <a:chOff x="349250" y="1543050"/>
            <a:chExt cx="1286471" cy="1079228"/>
          </a:xfrm>
          <a:effectLst/>
        </p:grpSpPr>
        <p:grpSp>
          <p:nvGrpSpPr>
            <p:cNvPr id="13" name="Group 64"/>
            <p:cNvGrpSpPr/>
            <p:nvPr/>
          </p:nvGrpSpPr>
          <p:grpSpPr>
            <a:xfrm>
              <a:off x="349250" y="1691053"/>
              <a:ext cx="304078" cy="356434"/>
              <a:chOff x="514350" y="1691053"/>
              <a:chExt cx="304078" cy="356434"/>
            </a:xfrm>
          </p:grpSpPr>
          <p:sp>
            <p:nvSpPr>
              <p:cNvPr id="66" name="Oval 9"/>
              <p:cNvSpPr/>
              <p:nvPr/>
            </p:nvSpPr>
            <p:spPr>
              <a:xfrm>
                <a:off x="514350" y="196481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7" name="Oval 10"/>
              <p:cNvSpPr/>
              <p:nvPr/>
            </p:nvSpPr>
            <p:spPr>
              <a:xfrm>
                <a:off x="575813" y="19367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8" name="Oval 11"/>
              <p:cNvSpPr/>
              <p:nvPr/>
            </p:nvSpPr>
            <p:spPr>
              <a:xfrm>
                <a:off x="629011" y="188754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9" name="Oval 12"/>
              <p:cNvSpPr/>
              <p:nvPr/>
            </p:nvSpPr>
            <p:spPr>
              <a:xfrm>
                <a:off x="672639" y="182293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0" name="Oval 13"/>
              <p:cNvSpPr/>
              <p:nvPr/>
            </p:nvSpPr>
            <p:spPr>
              <a:xfrm>
                <a:off x="710549" y="17552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1" name="Oval 13"/>
              <p:cNvSpPr/>
              <p:nvPr/>
            </p:nvSpPr>
            <p:spPr>
              <a:xfrm>
                <a:off x="749935" y="169105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4" name="Group 63"/>
            <p:cNvGrpSpPr/>
            <p:nvPr/>
          </p:nvGrpSpPr>
          <p:grpSpPr>
            <a:xfrm>
              <a:off x="624440" y="1543050"/>
              <a:ext cx="629499" cy="577878"/>
              <a:chOff x="789540" y="1543050"/>
              <a:chExt cx="629499" cy="577878"/>
            </a:xfrm>
          </p:grpSpPr>
          <p:sp>
            <p:nvSpPr>
              <p:cNvPr id="52" name="Oval 14"/>
              <p:cNvSpPr/>
              <p:nvPr/>
            </p:nvSpPr>
            <p:spPr>
              <a:xfrm>
                <a:off x="789540" y="162302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3" name="Oval 15"/>
              <p:cNvSpPr/>
              <p:nvPr/>
            </p:nvSpPr>
            <p:spPr>
              <a:xfrm>
                <a:off x="840505" y="15676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4" name="Oval 16"/>
              <p:cNvSpPr/>
              <p:nvPr/>
            </p:nvSpPr>
            <p:spPr>
              <a:xfrm>
                <a:off x="1029061" y="158304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5" name="Oval 17"/>
              <p:cNvSpPr/>
              <p:nvPr/>
            </p:nvSpPr>
            <p:spPr>
              <a:xfrm>
                <a:off x="1072383" y="164456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6" name="Oval 18"/>
              <p:cNvSpPr/>
              <p:nvPr/>
            </p:nvSpPr>
            <p:spPr>
              <a:xfrm>
                <a:off x="1110600" y="179834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7" name="Oval 19"/>
              <p:cNvSpPr/>
              <p:nvPr/>
            </p:nvSpPr>
            <p:spPr>
              <a:xfrm>
                <a:off x="1105504" y="187831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8" name="Oval 20"/>
              <p:cNvSpPr/>
              <p:nvPr/>
            </p:nvSpPr>
            <p:spPr>
              <a:xfrm>
                <a:off x="1115696" y="19613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9" name="Oval 21"/>
              <p:cNvSpPr/>
              <p:nvPr/>
            </p:nvSpPr>
            <p:spPr>
              <a:xfrm>
                <a:off x="1166661" y="201364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0" name="Oval 22"/>
              <p:cNvSpPr/>
              <p:nvPr/>
            </p:nvSpPr>
            <p:spPr>
              <a:xfrm>
                <a:off x="1230365" y="2038251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1" name="Oval 23"/>
              <p:cNvSpPr/>
              <p:nvPr/>
            </p:nvSpPr>
            <p:spPr>
              <a:xfrm>
                <a:off x="1296617" y="202287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904209" y="154306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970453" y="15430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1100409" y="171875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5" name="Oval 23"/>
              <p:cNvSpPr/>
              <p:nvPr/>
            </p:nvSpPr>
            <p:spPr>
              <a:xfrm>
                <a:off x="1350546" y="1969534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5" name="Group 62"/>
            <p:cNvGrpSpPr/>
            <p:nvPr/>
          </p:nvGrpSpPr>
          <p:grpSpPr>
            <a:xfrm>
              <a:off x="1223238" y="1613806"/>
              <a:ext cx="412483" cy="686834"/>
              <a:chOff x="1388338" y="1613806"/>
              <a:chExt cx="412483" cy="686834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1388338" y="190599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1416373" y="183217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1436755" y="175528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1474973" y="168760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1525938" y="163532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1589642" y="161380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1650790" y="16445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1699207" y="169991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1724685" y="17737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1732328" y="18537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1722137" y="193060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1696650" y="20044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1655894" y="206900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1625320" y="213975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1616544" y="2217962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6" name="Group 61"/>
            <p:cNvGrpSpPr/>
            <p:nvPr/>
          </p:nvGrpSpPr>
          <p:grpSpPr>
            <a:xfrm>
              <a:off x="1279592" y="2296620"/>
              <a:ext cx="262167" cy="325658"/>
              <a:chOff x="1444692" y="2296620"/>
              <a:chExt cx="262167" cy="325658"/>
            </a:xfrm>
          </p:grpSpPr>
          <p:sp>
            <p:nvSpPr>
              <p:cNvPr id="31" name="Oval 30"/>
              <p:cNvSpPr/>
              <p:nvPr/>
            </p:nvSpPr>
            <p:spPr>
              <a:xfrm>
                <a:off x="1622764" y="22966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1638366" y="237658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620838" y="245347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1572106" y="250920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1510651" y="2539602"/>
                <a:ext cx="68493" cy="826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1444692" y="2523855"/>
                <a:ext cx="68493" cy="826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7" name="Group 65"/>
            <p:cNvGrpSpPr/>
            <p:nvPr/>
          </p:nvGrpSpPr>
          <p:grpSpPr>
            <a:xfrm>
              <a:off x="802734" y="2293545"/>
              <a:ext cx="481661" cy="282962"/>
              <a:chOff x="967834" y="2293545"/>
              <a:chExt cx="481661" cy="282962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1381002" y="24938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329738" y="24411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278773" y="238889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220165" y="234890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1156777" y="2324299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1092765" y="229969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1029061" y="229354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967834" y="2307686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8" name="Group 66"/>
            <p:cNvGrpSpPr/>
            <p:nvPr/>
          </p:nvGrpSpPr>
          <p:grpSpPr>
            <a:xfrm>
              <a:off x="581127" y="2342762"/>
              <a:ext cx="231563" cy="212217"/>
              <a:chOff x="746227" y="2342762"/>
              <a:chExt cx="231563" cy="212217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909297" y="234276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853244" y="238273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802279" y="243233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746227" y="24723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cxnSp>
        <p:nvCxnSpPr>
          <p:cNvPr id="72" name="Straight Arrow Connector 71"/>
          <p:cNvCxnSpPr/>
          <p:nvPr/>
        </p:nvCxnSpPr>
        <p:spPr>
          <a:xfrm flipV="1">
            <a:off x="1473294" y="2207314"/>
            <a:ext cx="1280160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73" name="TextBox 72"/>
          <p:cNvSpPr txBox="1"/>
          <p:nvPr/>
        </p:nvSpPr>
        <p:spPr>
          <a:xfrm>
            <a:off x="1389758" y="1987345"/>
            <a:ext cx="13636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Proteolysis</a:t>
            </a:r>
          </a:p>
          <a:p>
            <a:pPr algn="ctr"/>
            <a:r>
              <a:rPr lang="en-US" sz="1100" dirty="0" smtClean="0"/>
              <a:t>(digestion)</a:t>
            </a:r>
            <a:endParaRPr lang="en-US" sz="1100" dirty="0"/>
          </a:p>
        </p:txBody>
      </p:sp>
      <p:sp>
        <p:nvSpPr>
          <p:cNvPr id="74" name="Pie 73"/>
          <p:cNvSpPr/>
          <p:nvPr/>
        </p:nvSpPr>
        <p:spPr>
          <a:xfrm rot="3009872">
            <a:off x="1874780" y="2404582"/>
            <a:ext cx="274320" cy="274320"/>
          </a:xfrm>
          <a:prstGeom prst="pie">
            <a:avLst>
              <a:gd name="adj1" fmla="val 17301955"/>
              <a:gd name="adj2" fmla="val 14428675"/>
            </a:avLst>
          </a:prstGeom>
          <a:solidFill>
            <a:srgbClr val="F79646">
              <a:lumMod val="75000"/>
            </a:srgbClr>
          </a:solidFill>
          <a:ln w="6350" cap="flat" cmpd="sng" algn="ctr">
            <a:solidFill>
              <a:sysClr val="windowText" lastClr="00000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75" name="Group 2831"/>
          <p:cNvGrpSpPr>
            <a:grpSpLocks/>
          </p:cNvGrpSpPr>
          <p:nvPr/>
        </p:nvGrpSpPr>
        <p:grpSpPr bwMode="auto">
          <a:xfrm>
            <a:off x="3049592" y="2043996"/>
            <a:ext cx="147320" cy="441960"/>
            <a:chOff x="1382372" y="1792465"/>
            <a:chExt cx="184160" cy="537705"/>
          </a:xfrm>
        </p:grpSpPr>
        <p:sp>
          <p:nvSpPr>
            <p:cNvPr id="76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7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8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9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0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81" name="Oval 80"/>
          <p:cNvSpPr/>
          <p:nvPr/>
        </p:nvSpPr>
        <p:spPr>
          <a:xfrm>
            <a:off x="2448654" y="2709674"/>
            <a:ext cx="1371600" cy="13716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" name="Group 81"/>
          <p:cNvGrpSpPr>
            <a:grpSpLocks noChangeAspect="1"/>
          </p:cNvGrpSpPr>
          <p:nvPr/>
        </p:nvGrpSpPr>
        <p:grpSpPr>
          <a:xfrm flipH="1">
            <a:off x="2697216" y="3150364"/>
            <a:ext cx="376802" cy="61885"/>
            <a:chOff x="3519554" y="4039141"/>
            <a:chExt cx="459513" cy="75469"/>
          </a:xfrm>
        </p:grpSpPr>
        <p:sp>
          <p:nvSpPr>
            <p:cNvPr id="83" name="Oval 82"/>
            <p:cNvSpPr/>
            <p:nvPr/>
          </p:nvSpPr>
          <p:spPr>
            <a:xfrm>
              <a:off x="3918872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3862290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3805711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3749129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3635969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8" name="Oval 87"/>
            <p:cNvSpPr/>
            <p:nvPr/>
          </p:nvSpPr>
          <p:spPr>
            <a:xfrm>
              <a:off x="3579389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3692549" y="4039147"/>
              <a:ext cx="60195" cy="75463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3519554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1" name="Group 207"/>
          <p:cNvGrpSpPr>
            <a:grpSpLocks noChangeAspect="1"/>
          </p:cNvGrpSpPr>
          <p:nvPr/>
        </p:nvGrpSpPr>
        <p:grpSpPr>
          <a:xfrm>
            <a:off x="492559" y="2981504"/>
            <a:ext cx="337241" cy="293824"/>
            <a:chOff x="349250" y="1543050"/>
            <a:chExt cx="1286471" cy="1079228"/>
          </a:xfrm>
          <a:effectLst/>
        </p:grpSpPr>
        <p:grpSp>
          <p:nvGrpSpPr>
            <p:cNvPr id="92" name="Group 64"/>
            <p:cNvGrpSpPr/>
            <p:nvPr/>
          </p:nvGrpSpPr>
          <p:grpSpPr>
            <a:xfrm>
              <a:off x="349250" y="1691053"/>
              <a:ext cx="304078" cy="356434"/>
              <a:chOff x="514350" y="1691053"/>
              <a:chExt cx="304078" cy="356434"/>
            </a:xfrm>
          </p:grpSpPr>
          <p:sp>
            <p:nvSpPr>
              <p:cNvPr id="145" name="Oval 9"/>
              <p:cNvSpPr/>
              <p:nvPr/>
            </p:nvSpPr>
            <p:spPr>
              <a:xfrm>
                <a:off x="514350" y="196481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46" name="Oval 10"/>
              <p:cNvSpPr/>
              <p:nvPr/>
            </p:nvSpPr>
            <p:spPr>
              <a:xfrm>
                <a:off x="575813" y="19367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47" name="Oval 11"/>
              <p:cNvSpPr/>
              <p:nvPr/>
            </p:nvSpPr>
            <p:spPr>
              <a:xfrm>
                <a:off x="629011" y="188754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48" name="Oval 12"/>
              <p:cNvSpPr/>
              <p:nvPr/>
            </p:nvSpPr>
            <p:spPr>
              <a:xfrm>
                <a:off x="672639" y="182293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49" name="Oval 13"/>
              <p:cNvSpPr/>
              <p:nvPr/>
            </p:nvSpPr>
            <p:spPr>
              <a:xfrm>
                <a:off x="710549" y="17552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50" name="Oval 13"/>
              <p:cNvSpPr/>
              <p:nvPr/>
            </p:nvSpPr>
            <p:spPr>
              <a:xfrm>
                <a:off x="749935" y="169105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93" name="Group 63"/>
            <p:cNvGrpSpPr/>
            <p:nvPr/>
          </p:nvGrpSpPr>
          <p:grpSpPr>
            <a:xfrm>
              <a:off x="624440" y="1543050"/>
              <a:ext cx="629499" cy="577878"/>
              <a:chOff x="789540" y="1543050"/>
              <a:chExt cx="629499" cy="577878"/>
            </a:xfrm>
          </p:grpSpPr>
          <p:sp>
            <p:nvSpPr>
              <p:cNvPr id="131" name="Oval 14"/>
              <p:cNvSpPr/>
              <p:nvPr/>
            </p:nvSpPr>
            <p:spPr>
              <a:xfrm>
                <a:off x="789540" y="162302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2" name="Oval 15"/>
              <p:cNvSpPr/>
              <p:nvPr/>
            </p:nvSpPr>
            <p:spPr>
              <a:xfrm>
                <a:off x="840505" y="15676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3" name="Oval 16"/>
              <p:cNvSpPr/>
              <p:nvPr/>
            </p:nvSpPr>
            <p:spPr>
              <a:xfrm>
                <a:off x="1029061" y="158304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4" name="Oval 17"/>
              <p:cNvSpPr/>
              <p:nvPr/>
            </p:nvSpPr>
            <p:spPr>
              <a:xfrm>
                <a:off x="1072383" y="164456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5" name="Oval 18"/>
              <p:cNvSpPr/>
              <p:nvPr/>
            </p:nvSpPr>
            <p:spPr>
              <a:xfrm>
                <a:off x="1110600" y="179834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6" name="Oval 19"/>
              <p:cNvSpPr/>
              <p:nvPr/>
            </p:nvSpPr>
            <p:spPr>
              <a:xfrm>
                <a:off x="1105504" y="187831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7" name="Oval 20"/>
              <p:cNvSpPr/>
              <p:nvPr/>
            </p:nvSpPr>
            <p:spPr>
              <a:xfrm>
                <a:off x="1115696" y="19613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8" name="Oval 21"/>
              <p:cNvSpPr/>
              <p:nvPr/>
            </p:nvSpPr>
            <p:spPr>
              <a:xfrm>
                <a:off x="1166661" y="201364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9" name="Oval 22"/>
              <p:cNvSpPr/>
              <p:nvPr/>
            </p:nvSpPr>
            <p:spPr>
              <a:xfrm>
                <a:off x="1230365" y="2038251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40" name="Oval 23"/>
              <p:cNvSpPr/>
              <p:nvPr/>
            </p:nvSpPr>
            <p:spPr>
              <a:xfrm>
                <a:off x="1296617" y="202287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904209" y="154306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970453" y="15430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1100409" y="171875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44" name="Oval 23"/>
              <p:cNvSpPr/>
              <p:nvPr/>
            </p:nvSpPr>
            <p:spPr>
              <a:xfrm>
                <a:off x="1350546" y="1969534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94" name="Group 62"/>
            <p:cNvGrpSpPr/>
            <p:nvPr/>
          </p:nvGrpSpPr>
          <p:grpSpPr>
            <a:xfrm>
              <a:off x="1223238" y="1613806"/>
              <a:ext cx="412483" cy="686834"/>
              <a:chOff x="1388338" y="1613806"/>
              <a:chExt cx="412483" cy="686834"/>
            </a:xfrm>
          </p:grpSpPr>
          <p:sp>
            <p:nvSpPr>
              <p:cNvPr id="116" name="Oval 115"/>
              <p:cNvSpPr/>
              <p:nvPr/>
            </p:nvSpPr>
            <p:spPr>
              <a:xfrm>
                <a:off x="1388338" y="190599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1416373" y="183217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8" name="Oval 117"/>
              <p:cNvSpPr/>
              <p:nvPr/>
            </p:nvSpPr>
            <p:spPr>
              <a:xfrm>
                <a:off x="1436755" y="175528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9" name="Oval 118"/>
              <p:cNvSpPr/>
              <p:nvPr/>
            </p:nvSpPr>
            <p:spPr>
              <a:xfrm>
                <a:off x="1474973" y="168760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1525938" y="163532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1589642" y="161380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1650790" y="16445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1699207" y="169991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1724685" y="17737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1732328" y="18537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1722137" y="193060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1696650" y="20044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1655894" y="206900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1625320" y="213975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1616544" y="2217962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95" name="Group 61"/>
            <p:cNvGrpSpPr/>
            <p:nvPr/>
          </p:nvGrpSpPr>
          <p:grpSpPr>
            <a:xfrm>
              <a:off x="1279592" y="2296620"/>
              <a:ext cx="262167" cy="325658"/>
              <a:chOff x="1444692" y="2296620"/>
              <a:chExt cx="262167" cy="325658"/>
            </a:xfrm>
          </p:grpSpPr>
          <p:sp>
            <p:nvSpPr>
              <p:cNvPr id="110" name="Oval 109"/>
              <p:cNvSpPr/>
              <p:nvPr/>
            </p:nvSpPr>
            <p:spPr>
              <a:xfrm>
                <a:off x="1622764" y="22966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1638366" y="237658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1620838" y="245347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1572106" y="250920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1510651" y="2539602"/>
                <a:ext cx="68493" cy="826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1444692" y="2523855"/>
                <a:ext cx="68493" cy="826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96" name="Group 65"/>
            <p:cNvGrpSpPr/>
            <p:nvPr/>
          </p:nvGrpSpPr>
          <p:grpSpPr>
            <a:xfrm>
              <a:off x="802734" y="2293545"/>
              <a:ext cx="481661" cy="282962"/>
              <a:chOff x="967834" y="2293545"/>
              <a:chExt cx="481661" cy="282962"/>
            </a:xfrm>
          </p:grpSpPr>
          <p:sp>
            <p:nvSpPr>
              <p:cNvPr id="102" name="Oval 101"/>
              <p:cNvSpPr/>
              <p:nvPr/>
            </p:nvSpPr>
            <p:spPr>
              <a:xfrm>
                <a:off x="1381002" y="24938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3" name="Oval 102"/>
              <p:cNvSpPr/>
              <p:nvPr/>
            </p:nvSpPr>
            <p:spPr>
              <a:xfrm>
                <a:off x="1329738" y="24411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4" name="Oval 103"/>
              <p:cNvSpPr/>
              <p:nvPr/>
            </p:nvSpPr>
            <p:spPr>
              <a:xfrm>
                <a:off x="1278773" y="238889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1220165" y="234890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1156777" y="2324299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1092765" y="229969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1029061" y="229354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967834" y="2307686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97" name="Group 66"/>
            <p:cNvGrpSpPr/>
            <p:nvPr/>
          </p:nvGrpSpPr>
          <p:grpSpPr>
            <a:xfrm>
              <a:off x="581127" y="2342762"/>
              <a:ext cx="231563" cy="212217"/>
              <a:chOff x="746227" y="2342762"/>
              <a:chExt cx="231563" cy="212217"/>
            </a:xfrm>
          </p:grpSpPr>
          <p:sp>
            <p:nvSpPr>
              <p:cNvPr id="98" name="Oval 97"/>
              <p:cNvSpPr/>
              <p:nvPr/>
            </p:nvSpPr>
            <p:spPr>
              <a:xfrm>
                <a:off x="909297" y="234276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853244" y="238273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802279" y="243233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746227" y="24723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151" name="Group 207"/>
          <p:cNvGrpSpPr>
            <a:grpSpLocks noChangeAspect="1"/>
          </p:cNvGrpSpPr>
          <p:nvPr/>
        </p:nvGrpSpPr>
        <p:grpSpPr>
          <a:xfrm>
            <a:off x="895886" y="2798117"/>
            <a:ext cx="238936" cy="208175"/>
            <a:chOff x="349250" y="1543050"/>
            <a:chExt cx="1286471" cy="1079228"/>
          </a:xfrm>
          <a:effectLst/>
        </p:grpSpPr>
        <p:grpSp>
          <p:nvGrpSpPr>
            <p:cNvPr id="152" name="Group 64"/>
            <p:cNvGrpSpPr/>
            <p:nvPr/>
          </p:nvGrpSpPr>
          <p:grpSpPr>
            <a:xfrm>
              <a:off x="349250" y="1691053"/>
              <a:ext cx="304078" cy="356434"/>
              <a:chOff x="514350" y="1691053"/>
              <a:chExt cx="304078" cy="356434"/>
            </a:xfrm>
          </p:grpSpPr>
          <p:sp>
            <p:nvSpPr>
              <p:cNvPr id="205" name="Oval 9"/>
              <p:cNvSpPr/>
              <p:nvPr/>
            </p:nvSpPr>
            <p:spPr>
              <a:xfrm>
                <a:off x="514350" y="196481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06" name="Oval 10"/>
              <p:cNvSpPr/>
              <p:nvPr/>
            </p:nvSpPr>
            <p:spPr>
              <a:xfrm>
                <a:off x="575813" y="19367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07" name="Oval 11"/>
              <p:cNvSpPr/>
              <p:nvPr/>
            </p:nvSpPr>
            <p:spPr>
              <a:xfrm>
                <a:off x="629011" y="188754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08" name="Oval 12"/>
              <p:cNvSpPr/>
              <p:nvPr/>
            </p:nvSpPr>
            <p:spPr>
              <a:xfrm>
                <a:off x="672639" y="182293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09" name="Oval 13"/>
              <p:cNvSpPr/>
              <p:nvPr/>
            </p:nvSpPr>
            <p:spPr>
              <a:xfrm>
                <a:off x="710549" y="17552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10" name="Oval 13"/>
              <p:cNvSpPr/>
              <p:nvPr/>
            </p:nvSpPr>
            <p:spPr>
              <a:xfrm>
                <a:off x="749935" y="169105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53" name="Group 63"/>
            <p:cNvGrpSpPr/>
            <p:nvPr/>
          </p:nvGrpSpPr>
          <p:grpSpPr>
            <a:xfrm>
              <a:off x="624440" y="1543050"/>
              <a:ext cx="629499" cy="577878"/>
              <a:chOff x="789540" y="1543050"/>
              <a:chExt cx="629499" cy="577878"/>
            </a:xfrm>
          </p:grpSpPr>
          <p:sp>
            <p:nvSpPr>
              <p:cNvPr id="191" name="Oval 14"/>
              <p:cNvSpPr/>
              <p:nvPr/>
            </p:nvSpPr>
            <p:spPr>
              <a:xfrm>
                <a:off x="789540" y="162302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2" name="Oval 15"/>
              <p:cNvSpPr/>
              <p:nvPr/>
            </p:nvSpPr>
            <p:spPr>
              <a:xfrm>
                <a:off x="840505" y="15676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3" name="Oval 16"/>
              <p:cNvSpPr/>
              <p:nvPr/>
            </p:nvSpPr>
            <p:spPr>
              <a:xfrm>
                <a:off x="1029061" y="158304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4" name="Oval 17"/>
              <p:cNvSpPr/>
              <p:nvPr/>
            </p:nvSpPr>
            <p:spPr>
              <a:xfrm>
                <a:off x="1072383" y="164456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5" name="Oval 18"/>
              <p:cNvSpPr/>
              <p:nvPr/>
            </p:nvSpPr>
            <p:spPr>
              <a:xfrm>
                <a:off x="1110600" y="179834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6" name="Oval 19"/>
              <p:cNvSpPr/>
              <p:nvPr/>
            </p:nvSpPr>
            <p:spPr>
              <a:xfrm>
                <a:off x="1105504" y="187831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7" name="Oval 20"/>
              <p:cNvSpPr/>
              <p:nvPr/>
            </p:nvSpPr>
            <p:spPr>
              <a:xfrm>
                <a:off x="1115696" y="19613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8" name="Oval 21"/>
              <p:cNvSpPr/>
              <p:nvPr/>
            </p:nvSpPr>
            <p:spPr>
              <a:xfrm>
                <a:off x="1166661" y="201364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9" name="Oval 22"/>
              <p:cNvSpPr/>
              <p:nvPr/>
            </p:nvSpPr>
            <p:spPr>
              <a:xfrm>
                <a:off x="1230365" y="2038251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00" name="Oval 23"/>
              <p:cNvSpPr/>
              <p:nvPr/>
            </p:nvSpPr>
            <p:spPr>
              <a:xfrm>
                <a:off x="1296617" y="202287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01" name="Oval 200"/>
              <p:cNvSpPr/>
              <p:nvPr/>
            </p:nvSpPr>
            <p:spPr>
              <a:xfrm>
                <a:off x="904209" y="154306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02" name="Oval 201"/>
              <p:cNvSpPr/>
              <p:nvPr/>
            </p:nvSpPr>
            <p:spPr>
              <a:xfrm>
                <a:off x="970453" y="15430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03" name="Oval 202"/>
              <p:cNvSpPr/>
              <p:nvPr/>
            </p:nvSpPr>
            <p:spPr>
              <a:xfrm>
                <a:off x="1100409" y="171875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04" name="Oval 23"/>
              <p:cNvSpPr/>
              <p:nvPr/>
            </p:nvSpPr>
            <p:spPr>
              <a:xfrm>
                <a:off x="1350546" y="1969534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54" name="Group 62"/>
            <p:cNvGrpSpPr/>
            <p:nvPr/>
          </p:nvGrpSpPr>
          <p:grpSpPr>
            <a:xfrm>
              <a:off x="1223238" y="1613806"/>
              <a:ext cx="412483" cy="686834"/>
              <a:chOff x="1388338" y="1613806"/>
              <a:chExt cx="412483" cy="686834"/>
            </a:xfrm>
          </p:grpSpPr>
          <p:sp>
            <p:nvSpPr>
              <p:cNvPr id="176" name="Oval 175"/>
              <p:cNvSpPr/>
              <p:nvPr/>
            </p:nvSpPr>
            <p:spPr>
              <a:xfrm>
                <a:off x="1388338" y="190599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>
              <a:xfrm>
                <a:off x="1416373" y="183217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78" name="Oval 177"/>
              <p:cNvSpPr/>
              <p:nvPr/>
            </p:nvSpPr>
            <p:spPr>
              <a:xfrm>
                <a:off x="1436755" y="175528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79" name="Oval 178"/>
              <p:cNvSpPr/>
              <p:nvPr/>
            </p:nvSpPr>
            <p:spPr>
              <a:xfrm>
                <a:off x="1474973" y="168760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0" name="Oval 179"/>
              <p:cNvSpPr/>
              <p:nvPr/>
            </p:nvSpPr>
            <p:spPr>
              <a:xfrm>
                <a:off x="1525938" y="163532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1" name="Oval 180"/>
              <p:cNvSpPr/>
              <p:nvPr/>
            </p:nvSpPr>
            <p:spPr>
              <a:xfrm>
                <a:off x="1589642" y="161380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2" name="Oval 181"/>
              <p:cNvSpPr/>
              <p:nvPr/>
            </p:nvSpPr>
            <p:spPr>
              <a:xfrm>
                <a:off x="1650790" y="16445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3" name="Oval 182"/>
              <p:cNvSpPr/>
              <p:nvPr/>
            </p:nvSpPr>
            <p:spPr>
              <a:xfrm>
                <a:off x="1699207" y="169991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4" name="Oval 183"/>
              <p:cNvSpPr/>
              <p:nvPr/>
            </p:nvSpPr>
            <p:spPr>
              <a:xfrm>
                <a:off x="1724685" y="17737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5" name="Oval 184"/>
              <p:cNvSpPr/>
              <p:nvPr/>
            </p:nvSpPr>
            <p:spPr>
              <a:xfrm>
                <a:off x="1732328" y="18537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6" name="Oval 185"/>
              <p:cNvSpPr/>
              <p:nvPr/>
            </p:nvSpPr>
            <p:spPr>
              <a:xfrm>
                <a:off x="1722137" y="193060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7" name="Oval 186"/>
              <p:cNvSpPr/>
              <p:nvPr/>
            </p:nvSpPr>
            <p:spPr>
              <a:xfrm>
                <a:off x="1696650" y="20044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8" name="Oval 187"/>
              <p:cNvSpPr/>
              <p:nvPr/>
            </p:nvSpPr>
            <p:spPr>
              <a:xfrm>
                <a:off x="1655894" y="206900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9" name="Oval 188"/>
              <p:cNvSpPr/>
              <p:nvPr/>
            </p:nvSpPr>
            <p:spPr>
              <a:xfrm>
                <a:off x="1625320" y="213975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0" name="Oval 189"/>
              <p:cNvSpPr/>
              <p:nvPr/>
            </p:nvSpPr>
            <p:spPr>
              <a:xfrm>
                <a:off x="1616544" y="2217962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55" name="Group 61"/>
            <p:cNvGrpSpPr/>
            <p:nvPr/>
          </p:nvGrpSpPr>
          <p:grpSpPr>
            <a:xfrm>
              <a:off x="1279592" y="2296620"/>
              <a:ext cx="262167" cy="325658"/>
              <a:chOff x="1444692" y="2296620"/>
              <a:chExt cx="262167" cy="325658"/>
            </a:xfrm>
          </p:grpSpPr>
          <p:sp>
            <p:nvSpPr>
              <p:cNvPr id="170" name="Oval 169"/>
              <p:cNvSpPr/>
              <p:nvPr/>
            </p:nvSpPr>
            <p:spPr>
              <a:xfrm>
                <a:off x="1622764" y="22966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1638366" y="237658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1620838" y="245347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1572106" y="250920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74" name="Oval 173"/>
              <p:cNvSpPr/>
              <p:nvPr/>
            </p:nvSpPr>
            <p:spPr>
              <a:xfrm>
                <a:off x="1510651" y="2539602"/>
                <a:ext cx="68493" cy="826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75" name="Oval 174"/>
              <p:cNvSpPr/>
              <p:nvPr/>
            </p:nvSpPr>
            <p:spPr>
              <a:xfrm>
                <a:off x="1444692" y="2523855"/>
                <a:ext cx="68493" cy="826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56" name="Group 65"/>
            <p:cNvGrpSpPr/>
            <p:nvPr/>
          </p:nvGrpSpPr>
          <p:grpSpPr>
            <a:xfrm>
              <a:off x="802734" y="2293545"/>
              <a:ext cx="481661" cy="282962"/>
              <a:chOff x="967834" y="2293545"/>
              <a:chExt cx="481661" cy="282962"/>
            </a:xfrm>
          </p:grpSpPr>
          <p:sp>
            <p:nvSpPr>
              <p:cNvPr id="162" name="Oval 161"/>
              <p:cNvSpPr/>
              <p:nvPr/>
            </p:nvSpPr>
            <p:spPr>
              <a:xfrm>
                <a:off x="1381002" y="24938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1329738" y="24411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1278773" y="238889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1220165" y="234890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1156777" y="2324299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1092765" y="229969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1029061" y="229354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967834" y="2307686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57" name="Group 66"/>
            <p:cNvGrpSpPr/>
            <p:nvPr/>
          </p:nvGrpSpPr>
          <p:grpSpPr>
            <a:xfrm>
              <a:off x="581127" y="2342762"/>
              <a:ext cx="231563" cy="212217"/>
              <a:chOff x="746227" y="2342762"/>
              <a:chExt cx="231563" cy="212217"/>
            </a:xfrm>
          </p:grpSpPr>
          <p:sp>
            <p:nvSpPr>
              <p:cNvPr id="158" name="Oval 157"/>
              <p:cNvSpPr/>
              <p:nvPr/>
            </p:nvSpPr>
            <p:spPr>
              <a:xfrm>
                <a:off x="909297" y="234276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853244" y="238273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0" name="Oval 159"/>
              <p:cNvSpPr/>
              <p:nvPr/>
            </p:nvSpPr>
            <p:spPr>
              <a:xfrm>
                <a:off x="802279" y="243233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1" name="Oval 160"/>
              <p:cNvSpPr/>
              <p:nvPr/>
            </p:nvSpPr>
            <p:spPr>
              <a:xfrm>
                <a:off x="746227" y="24723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211" name="Group 207"/>
          <p:cNvGrpSpPr>
            <a:grpSpLocks noChangeAspect="1"/>
          </p:cNvGrpSpPr>
          <p:nvPr/>
        </p:nvGrpSpPr>
        <p:grpSpPr>
          <a:xfrm>
            <a:off x="497017" y="3383282"/>
            <a:ext cx="238936" cy="208175"/>
            <a:chOff x="349250" y="1543050"/>
            <a:chExt cx="1286471" cy="1079228"/>
          </a:xfrm>
          <a:effectLst/>
        </p:grpSpPr>
        <p:grpSp>
          <p:nvGrpSpPr>
            <p:cNvPr id="212" name="Group 64"/>
            <p:cNvGrpSpPr/>
            <p:nvPr/>
          </p:nvGrpSpPr>
          <p:grpSpPr>
            <a:xfrm>
              <a:off x="349250" y="1691053"/>
              <a:ext cx="304078" cy="356434"/>
              <a:chOff x="514350" y="1691053"/>
              <a:chExt cx="304078" cy="356434"/>
            </a:xfrm>
          </p:grpSpPr>
          <p:sp>
            <p:nvSpPr>
              <p:cNvPr id="265" name="Oval 9"/>
              <p:cNvSpPr/>
              <p:nvPr/>
            </p:nvSpPr>
            <p:spPr>
              <a:xfrm>
                <a:off x="514350" y="196481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6" name="Oval 10"/>
              <p:cNvSpPr/>
              <p:nvPr/>
            </p:nvSpPr>
            <p:spPr>
              <a:xfrm>
                <a:off x="575813" y="19367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7" name="Oval 11"/>
              <p:cNvSpPr/>
              <p:nvPr/>
            </p:nvSpPr>
            <p:spPr>
              <a:xfrm>
                <a:off x="629011" y="188754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8" name="Oval 12"/>
              <p:cNvSpPr/>
              <p:nvPr/>
            </p:nvSpPr>
            <p:spPr>
              <a:xfrm>
                <a:off x="672639" y="182293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9" name="Oval 13"/>
              <p:cNvSpPr/>
              <p:nvPr/>
            </p:nvSpPr>
            <p:spPr>
              <a:xfrm>
                <a:off x="710549" y="17552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0" name="Oval 13"/>
              <p:cNvSpPr/>
              <p:nvPr/>
            </p:nvSpPr>
            <p:spPr>
              <a:xfrm>
                <a:off x="749935" y="169105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213" name="Group 63"/>
            <p:cNvGrpSpPr/>
            <p:nvPr/>
          </p:nvGrpSpPr>
          <p:grpSpPr>
            <a:xfrm>
              <a:off x="624440" y="1543050"/>
              <a:ext cx="629499" cy="577878"/>
              <a:chOff x="789540" y="1543050"/>
              <a:chExt cx="629499" cy="577878"/>
            </a:xfrm>
          </p:grpSpPr>
          <p:sp>
            <p:nvSpPr>
              <p:cNvPr id="251" name="Oval 14"/>
              <p:cNvSpPr/>
              <p:nvPr/>
            </p:nvSpPr>
            <p:spPr>
              <a:xfrm>
                <a:off x="789540" y="162302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2" name="Oval 15"/>
              <p:cNvSpPr/>
              <p:nvPr/>
            </p:nvSpPr>
            <p:spPr>
              <a:xfrm>
                <a:off x="840505" y="15676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3" name="Oval 16"/>
              <p:cNvSpPr/>
              <p:nvPr/>
            </p:nvSpPr>
            <p:spPr>
              <a:xfrm>
                <a:off x="1029061" y="158304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4" name="Oval 17"/>
              <p:cNvSpPr/>
              <p:nvPr/>
            </p:nvSpPr>
            <p:spPr>
              <a:xfrm>
                <a:off x="1072383" y="164456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5" name="Oval 18"/>
              <p:cNvSpPr/>
              <p:nvPr/>
            </p:nvSpPr>
            <p:spPr>
              <a:xfrm>
                <a:off x="1110600" y="179834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6" name="Oval 19"/>
              <p:cNvSpPr/>
              <p:nvPr/>
            </p:nvSpPr>
            <p:spPr>
              <a:xfrm>
                <a:off x="1105504" y="187831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7" name="Oval 20"/>
              <p:cNvSpPr/>
              <p:nvPr/>
            </p:nvSpPr>
            <p:spPr>
              <a:xfrm>
                <a:off x="1115696" y="19613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8" name="Oval 21"/>
              <p:cNvSpPr/>
              <p:nvPr/>
            </p:nvSpPr>
            <p:spPr>
              <a:xfrm>
                <a:off x="1166661" y="201364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9" name="Oval 22"/>
              <p:cNvSpPr/>
              <p:nvPr/>
            </p:nvSpPr>
            <p:spPr>
              <a:xfrm>
                <a:off x="1230365" y="2038251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0" name="Oval 23"/>
              <p:cNvSpPr/>
              <p:nvPr/>
            </p:nvSpPr>
            <p:spPr>
              <a:xfrm>
                <a:off x="1296617" y="202287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1" name="Oval 260"/>
              <p:cNvSpPr/>
              <p:nvPr/>
            </p:nvSpPr>
            <p:spPr>
              <a:xfrm>
                <a:off x="904209" y="154306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2" name="Oval 261"/>
              <p:cNvSpPr/>
              <p:nvPr/>
            </p:nvSpPr>
            <p:spPr>
              <a:xfrm>
                <a:off x="970453" y="15430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3" name="Oval 262"/>
              <p:cNvSpPr/>
              <p:nvPr/>
            </p:nvSpPr>
            <p:spPr>
              <a:xfrm>
                <a:off x="1100409" y="171875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4" name="Oval 23"/>
              <p:cNvSpPr/>
              <p:nvPr/>
            </p:nvSpPr>
            <p:spPr>
              <a:xfrm>
                <a:off x="1350546" y="1969534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214" name="Group 62"/>
            <p:cNvGrpSpPr/>
            <p:nvPr/>
          </p:nvGrpSpPr>
          <p:grpSpPr>
            <a:xfrm>
              <a:off x="1223238" y="1613806"/>
              <a:ext cx="412483" cy="686834"/>
              <a:chOff x="1388338" y="1613806"/>
              <a:chExt cx="412483" cy="686834"/>
            </a:xfrm>
          </p:grpSpPr>
          <p:sp>
            <p:nvSpPr>
              <p:cNvPr id="236" name="Oval 235"/>
              <p:cNvSpPr/>
              <p:nvPr/>
            </p:nvSpPr>
            <p:spPr>
              <a:xfrm>
                <a:off x="1388338" y="190599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7" name="Oval 236"/>
              <p:cNvSpPr/>
              <p:nvPr/>
            </p:nvSpPr>
            <p:spPr>
              <a:xfrm>
                <a:off x="1416373" y="183217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8" name="Oval 237"/>
              <p:cNvSpPr/>
              <p:nvPr/>
            </p:nvSpPr>
            <p:spPr>
              <a:xfrm>
                <a:off x="1436755" y="175528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9" name="Oval 238"/>
              <p:cNvSpPr/>
              <p:nvPr/>
            </p:nvSpPr>
            <p:spPr>
              <a:xfrm>
                <a:off x="1474973" y="168760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0" name="Oval 239"/>
              <p:cNvSpPr/>
              <p:nvPr/>
            </p:nvSpPr>
            <p:spPr>
              <a:xfrm>
                <a:off x="1525938" y="163532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1" name="Oval 240"/>
              <p:cNvSpPr/>
              <p:nvPr/>
            </p:nvSpPr>
            <p:spPr>
              <a:xfrm>
                <a:off x="1589642" y="161380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2" name="Oval 241"/>
              <p:cNvSpPr/>
              <p:nvPr/>
            </p:nvSpPr>
            <p:spPr>
              <a:xfrm>
                <a:off x="1650790" y="16445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3" name="Oval 242"/>
              <p:cNvSpPr/>
              <p:nvPr/>
            </p:nvSpPr>
            <p:spPr>
              <a:xfrm>
                <a:off x="1699207" y="169991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4" name="Oval 243"/>
              <p:cNvSpPr/>
              <p:nvPr/>
            </p:nvSpPr>
            <p:spPr>
              <a:xfrm>
                <a:off x="1724685" y="17737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5" name="Oval 244"/>
              <p:cNvSpPr/>
              <p:nvPr/>
            </p:nvSpPr>
            <p:spPr>
              <a:xfrm>
                <a:off x="1732328" y="18537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6" name="Oval 245"/>
              <p:cNvSpPr/>
              <p:nvPr/>
            </p:nvSpPr>
            <p:spPr>
              <a:xfrm>
                <a:off x="1722137" y="193060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7" name="Oval 246"/>
              <p:cNvSpPr/>
              <p:nvPr/>
            </p:nvSpPr>
            <p:spPr>
              <a:xfrm>
                <a:off x="1696650" y="20044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8" name="Oval 247"/>
              <p:cNvSpPr/>
              <p:nvPr/>
            </p:nvSpPr>
            <p:spPr>
              <a:xfrm>
                <a:off x="1655894" y="206900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9" name="Oval 248"/>
              <p:cNvSpPr/>
              <p:nvPr/>
            </p:nvSpPr>
            <p:spPr>
              <a:xfrm>
                <a:off x="1625320" y="213975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0" name="Oval 249"/>
              <p:cNvSpPr/>
              <p:nvPr/>
            </p:nvSpPr>
            <p:spPr>
              <a:xfrm>
                <a:off x="1616544" y="2217962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215" name="Group 61"/>
            <p:cNvGrpSpPr/>
            <p:nvPr/>
          </p:nvGrpSpPr>
          <p:grpSpPr>
            <a:xfrm>
              <a:off x="1279592" y="2296620"/>
              <a:ext cx="262167" cy="325658"/>
              <a:chOff x="1444692" y="2296620"/>
              <a:chExt cx="262167" cy="325658"/>
            </a:xfrm>
          </p:grpSpPr>
          <p:sp>
            <p:nvSpPr>
              <p:cNvPr id="230" name="Oval 229"/>
              <p:cNvSpPr/>
              <p:nvPr/>
            </p:nvSpPr>
            <p:spPr>
              <a:xfrm>
                <a:off x="1622764" y="22966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1" name="Oval 230"/>
              <p:cNvSpPr/>
              <p:nvPr/>
            </p:nvSpPr>
            <p:spPr>
              <a:xfrm>
                <a:off x="1638366" y="237658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2" name="Oval 231"/>
              <p:cNvSpPr/>
              <p:nvPr/>
            </p:nvSpPr>
            <p:spPr>
              <a:xfrm>
                <a:off x="1620838" y="245347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3" name="Oval 232"/>
              <p:cNvSpPr/>
              <p:nvPr/>
            </p:nvSpPr>
            <p:spPr>
              <a:xfrm>
                <a:off x="1572106" y="250920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4" name="Oval 233"/>
              <p:cNvSpPr/>
              <p:nvPr/>
            </p:nvSpPr>
            <p:spPr>
              <a:xfrm>
                <a:off x="1510651" y="2539602"/>
                <a:ext cx="68493" cy="826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5" name="Oval 234"/>
              <p:cNvSpPr/>
              <p:nvPr/>
            </p:nvSpPr>
            <p:spPr>
              <a:xfrm>
                <a:off x="1444692" y="2523855"/>
                <a:ext cx="68493" cy="826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216" name="Group 65"/>
            <p:cNvGrpSpPr/>
            <p:nvPr/>
          </p:nvGrpSpPr>
          <p:grpSpPr>
            <a:xfrm>
              <a:off x="802734" y="2293545"/>
              <a:ext cx="481661" cy="282962"/>
              <a:chOff x="967834" y="2293545"/>
              <a:chExt cx="481661" cy="282962"/>
            </a:xfrm>
          </p:grpSpPr>
          <p:sp>
            <p:nvSpPr>
              <p:cNvPr id="222" name="Oval 221"/>
              <p:cNvSpPr/>
              <p:nvPr/>
            </p:nvSpPr>
            <p:spPr>
              <a:xfrm>
                <a:off x="1381002" y="24938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3" name="Oval 222"/>
              <p:cNvSpPr/>
              <p:nvPr/>
            </p:nvSpPr>
            <p:spPr>
              <a:xfrm>
                <a:off x="1329738" y="24411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4" name="Oval 223"/>
              <p:cNvSpPr/>
              <p:nvPr/>
            </p:nvSpPr>
            <p:spPr>
              <a:xfrm>
                <a:off x="1278773" y="238889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5" name="Oval 224"/>
              <p:cNvSpPr/>
              <p:nvPr/>
            </p:nvSpPr>
            <p:spPr>
              <a:xfrm>
                <a:off x="1220165" y="234890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6" name="Oval 225"/>
              <p:cNvSpPr/>
              <p:nvPr/>
            </p:nvSpPr>
            <p:spPr>
              <a:xfrm>
                <a:off x="1156777" y="2324299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7" name="Oval 226"/>
              <p:cNvSpPr/>
              <p:nvPr/>
            </p:nvSpPr>
            <p:spPr>
              <a:xfrm>
                <a:off x="1092765" y="229969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8" name="Oval 227"/>
              <p:cNvSpPr/>
              <p:nvPr/>
            </p:nvSpPr>
            <p:spPr>
              <a:xfrm>
                <a:off x="1029061" y="229354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9" name="Oval 228"/>
              <p:cNvSpPr/>
              <p:nvPr/>
            </p:nvSpPr>
            <p:spPr>
              <a:xfrm>
                <a:off x="967834" y="2307686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217" name="Group 66"/>
            <p:cNvGrpSpPr/>
            <p:nvPr/>
          </p:nvGrpSpPr>
          <p:grpSpPr>
            <a:xfrm>
              <a:off x="581127" y="2342762"/>
              <a:ext cx="231563" cy="212217"/>
              <a:chOff x="746227" y="2342762"/>
              <a:chExt cx="231563" cy="212217"/>
            </a:xfrm>
          </p:grpSpPr>
          <p:sp>
            <p:nvSpPr>
              <p:cNvPr id="218" name="Oval 217"/>
              <p:cNvSpPr/>
              <p:nvPr/>
            </p:nvSpPr>
            <p:spPr>
              <a:xfrm>
                <a:off x="909297" y="234276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19" name="Oval 218"/>
              <p:cNvSpPr/>
              <p:nvPr/>
            </p:nvSpPr>
            <p:spPr>
              <a:xfrm>
                <a:off x="853244" y="238273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0" name="Oval 219"/>
              <p:cNvSpPr/>
              <p:nvPr/>
            </p:nvSpPr>
            <p:spPr>
              <a:xfrm>
                <a:off x="802279" y="243233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1" name="Oval 220"/>
              <p:cNvSpPr/>
              <p:nvPr/>
            </p:nvSpPr>
            <p:spPr>
              <a:xfrm>
                <a:off x="746227" y="24723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271" name="Group 207"/>
          <p:cNvGrpSpPr>
            <a:grpSpLocks noChangeAspect="1"/>
          </p:cNvGrpSpPr>
          <p:nvPr/>
        </p:nvGrpSpPr>
        <p:grpSpPr>
          <a:xfrm>
            <a:off x="826252" y="3723893"/>
            <a:ext cx="238936" cy="208175"/>
            <a:chOff x="349250" y="1543050"/>
            <a:chExt cx="1286471" cy="1079228"/>
          </a:xfrm>
          <a:effectLst/>
        </p:grpSpPr>
        <p:grpSp>
          <p:nvGrpSpPr>
            <p:cNvPr id="272" name="Group 64"/>
            <p:cNvGrpSpPr/>
            <p:nvPr/>
          </p:nvGrpSpPr>
          <p:grpSpPr>
            <a:xfrm>
              <a:off x="349250" y="1691053"/>
              <a:ext cx="304078" cy="356434"/>
              <a:chOff x="514350" y="1691053"/>
              <a:chExt cx="304078" cy="356434"/>
            </a:xfrm>
          </p:grpSpPr>
          <p:sp>
            <p:nvSpPr>
              <p:cNvPr id="325" name="Oval 9"/>
              <p:cNvSpPr/>
              <p:nvPr/>
            </p:nvSpPr>
            <p:spPr>
              <a:xfrm>
                <a:off x="514350" y="196481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26" name="Oval 10"/>
              <p:cNvSpPr/>
              <p:nvPr/>
            </p:nvSpPr>
            <p:spPr>
              <a:xfrm>
                <a:off x="575813" y="19367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27" name="Oval 11"/>
              <p:cNvSpPr/>
              <p:nvPr/>
            </p:nvSpPr>
            <p:spPr>
              <a:xfrm>
                <a:off x="629011" y="188754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28" name="Oval 12"/>
              <p:cNvSpPr/>
              <p:nvPr/>
            </p:nvSpPr>
            <p:spPr>
              <a:xfrm>
                <a:off x="672639" y="182293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29" name="Oval 13"/>
              <p:cNvSpPr/>
              <p:nvPr/>
            </p:nvSpPr>
            <p:spPr>
              <a:xfrm>
                <a:off x="710549" y="17552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30" name="Oval 13"/>
              <p:cNvSpPr/>
              <p:nvPr/>
            </p:nvSpPr>
            <p:spPr>
              <a:xfrm>
                <a:off x="749935" y="169105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273" name="Group 63"/>
            <p:cNvGrpSpPr/>
            <p:nvPr/>
          </p:nvGrpSpPr>
          <p:grpSpPr>
            <a:xfrm>
              <a:off x="624440" y="1543050"/>
              <a:ext cx="629499" cy="577878"/>
              <a:chOff x="789540" y="1543050"/>
              <a:chExt cx="629499" cy="577878"/>
            </a:xfrm>
          </p:grpSpPr>
          <p:sp>
            <p:nvSpPr>
              <p:cNvPr id="311" name="Oval 14"/>
              <p:cNvSpPr/>
              <p:nvPr/>
            </p:nvSpPr>
            <p:spPr>
              <a:xfrm>
                <a:off x="789540" y="162302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12" name="Oval 15"/>
              <p:cNvSpPr/>
              <p:nvPr/>
            </p:nvSpPr>
            <p:spPr>
              <a:xfrm>
                <a:off x="840505" y="15676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13" name="Oval 16"/>
              <p:cNvSpPr/>
              <p:nvPr/>
            </p:nvSpPr>
            <p:spPr>
              <a:xfrm>
                <a:off x="1029061" y="158304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14" name="Oval 17"/>
              <p:cNvSpPr/>
              <p:nvPr/>
            </p:nvSpPr>
            <p:spPr>
              <a:xfrm>
                <a:off x="1072383" y="164456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15" name="Oval 18"/>
              <p:cNvSpPr/>
              <p:nvPr/>
            </p:nvSpPr>
            <p:spPr>
              <a:xfrm>
                <a:off x="1110600" y="179834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16" name="Oval 19"/>
              <p:cNvSpPr/>
              <p:nvPr/>
            </p:nvSpPr>
            <p:spPr>
              <a:xfrm>
                <a:off x="1105504" y="187831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17" name="Oval 20"/>
              <p:cNvSpPr/>
              <p:nvPr/>
            </p:nvSpPr>
            <p:spPr>
              <a:xfrm>
                <a:off x="1115696" y="19613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18" name="Oval 21"/>
              <p:cNvSpPr/>
              <p:nvPr/>
            </p:nvSpPr>
            <p:spPr>
              <a:xfrm>
                <a:off x="1166661" y="201364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19" name="Oval 22"/>
              <p:cNvSpPr/>
              <p:nvPr/>
            </p:nvSpPr>
            <p:spPr>
              <a:xfrm>
                <a:off x="1230365" y="2038251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20" name="Oval 23"/>
              <p:cNvSpPr/>
              <p:nvPr/>
            </p:nvSpPr>
            <p:spPr>
              <a:xfrm>
                <a:off x="1296617" y="202287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21" name="Oval 320"/>
              <p:cNvSpPr/>
              <p:nvPr/>
            </p:nvSpPr>
            <p:spPr>
              <a:xfrm>
                <a:off x="904209" y="154306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22" name="Oval 321"/>
              <p:cNvSpPr/>
              <p:nvPr/>
            </p:nvSpPr>
            <p:spPr>
              <a:xfrm>
                <a:off x="970453" y="15430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23" name="Oval 322"/>
              <p:cNvSpPr/>
              <p:nvPr/>
            </p:nvSpPr>
            <p:spPr>
              <a:xfrm>
                <a:off x="1100409" y="171875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24" name="Oval 23"/>
              <p:cNvSpPr/>
              <p:nvPr/>
            </p:nvSpPr>
            <p:spPr>
              <a:xfrm>
                <a:off x="1350546" y="1969534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274" name="Group 62"/>
            <p:cNvGrpSpPr/>
            <p:nvPr/>
          </p:nvGrpSpPr>
          <p:grpSpPr>
            <a:xfrm>
              <a:off x="1223238" y="1613806"/>
              <a:ext cx="412483" cy="686834"/>
              <a:chOff x="1388338" y="1613806"/>
              <a:chExt cx="412483" cy="686834"/>
            </a:xfrm>
          </p:grpSpPr>
          <p:sp>
            <p:nvSpPr>
              <p:cNvPr id="296" name="Oval 295"/>
              <p:cNvSpPr/>
              <p:nvPr/>
            </p:nvSpPr>
            <p:spPr>
              <a:xfrm>
                <a:off x="1388338" y="190599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97" name="Oval 296"/>
              <p:cNvSpPr/>
              <p:nvPr/>
            </p:nvSpPr>
            <p:spPr>
              <a:xfrm>
                <a:off x="1416373" y="183217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98" name="Oval 297"/>
              <p:cNvSpPr/>
              <p:nvPr/>
            </p:nvSpPr>
            <p:spPr>
              <a:xfrm>
                <a:off x="1436755" y="175528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99" name="Oval 298"/>
              <p:cNvSpPr/>
              <p:nvPr/>
            </p:nvSpPr>
            <p:spPr>
              <a:xfrm>
                <a:off x="1474973" y="168760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00" name="Oval 299"/>
              <p:cNvSpPr/>
              <p:nvPr/>
            </p:nvSpPr>
            <p:spPr>
              <a:xfrm>
                <a:off x="1525938" y="163532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01" name="Oval 300"/>
              <p:cNvSpPr/>
              <p:nvPr/>
            </p:nvSpPr>
            <p:spPr>
              <a:xfrm>
                <a:off x="1589642" y="161380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02" name="Oval 301"/>
              <p:cNvSpPr/>
              <p:nvPr/>
            </p:nvSpPr>
            <p:spPr>
              <a:xfrm>
                <a:off x="1650790" y="16445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03" name="Oval 302"/>
              <p:cNvSpPr/>
              <p:nvPr/>
            </p:nvSpPr>
            <p:spPr>
              <a:xfrm>
                <a:off x="1699207" y="169991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04" name="Oval 303"/>
              <p:cNvSpPr/>
              <p:nvPr/>
            </p:nvSpPr>
            <p:spPr>
              <a:xfrm>
                <a:off x="1724685" y="17737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05" name="Oval 304"/>
              <p:cNvSpPr/>
              <p:nvPr/>
            </p:nvSpPr>
            <p:spPr>
              <a:xfrm>
                <a:off x="1732328" y="18537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06" name="Oval 305"/>
              <p:cNvSpPr/>
              <p:nvPr/>
            </p:nvSpPr>
            <p:spPr>
              <a:xfrm>
                <a:off x="1722137" y="193060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07" name="Oval 306"/>
              <p:cNvSpPr/>
              <p:nvPr/>
            </p:nvSpPr>
            <p:spPr>
              <a:xfrm>
                <a:off x="1696650" y="20044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08" name="Oval 307"/>
              <p:cNvSpPr/>
              <p:nvPr/>
            </p:nvSpPr>
            <p:spPr>
              <a:xfrm>
                <a:off x="1655894" y="206900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09" name="Oval 308"/>
              <p:cNvSpPr/>
              <p:nvPr/>
            </p:nvSpPr>
            <p:spPr>
              <a:xfrm>
                <a:off x="1625320" y="213975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10" name="Oval 309"/>
              <p:cNvSpPr/>
              <p:nvPr/>
            </p:nvSpPr>
            <p:spPr>
              <a:xfrm>
                <a:off x="1616544" y="2217962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275" name="Group 61"/>
            <p:cNvGrpSpPr/>
            <p:nvPr/>
          </p:nvGrpSpPr>
          <p:grpSpPr>
            <a:xfrm>
              <a:off x="1279592" y="2296620"/>
              <a:ext cx="262167" cy="325658"/>
              <a:chOff x="1444692" y="2296620"/>
              <a:chExt cx="262167" cy="325658"/>
            </a:xfrm>
          </p:grpSpPr>
          <p:sp>
            <p:nvSpPr>
              <p:cNvPr id="290" name="Oval 289"/>
              <p:cNvSpPr/>
              <p:nvPr/>
            </p:nvSpPr>
            <p:spPr>
              <a:xfrm>
                <a:off x="1622764" y="22966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91" name="Oval 290"/>
              <p:cNvSpPr/>
              <p:nvPr/>
            </p:nvSpPr>
            <p:spPr>
              <a:xfrm>
                <a:off x="1638366" y="237658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92" name="Oval 291"/>
              <p:cNvSpPr/>
              <p:nvPr/>
            </p:nvSpPr>
            <p:spPr>
              <a:xfrm>
                <a:off x="1620838" y="245347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93" name="Oval 292"/>
              <p:cNvSpPr/>
              <p:nvPr/>
            </p:nvSpPr>
            <p:spPr>
              <a:xfrm>
                <a:off x="1572106" y="250920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94" name="Oval 293"/>
              <p:cNvSpPr/>
              <p:nvPr/>
            </p:nvSpPr>
            <p:spPr>
              <a:xfrm>
                <a:off x="1510651" y="2539602"/>
                <a:ext cx="68493" cy="826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95" name="Oval 294"/>
              <p:cNvSpPr/>
              <p:nvPr/>
            </p:nvSpPr>
            <p:spPr>
              <a:xfrm>
                <a:off x="1444692" y="2523855"/>
                <a:ext cx="68493" cy="826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276" name="Group 65"/>
            <p:cNvGrpSpPr/>
            <p:nvPr/>
          </p:nvGrpSpPr>
          <p:grpSpPr>
            <a:xfrm>
              <a:off x="802734" y="2293545"/>
              <a:ext cx="481661" cy="282962"/>
              <a:chOff x="967834" y="2293545"/>
              <a:chExt cx="481661" cy="282962"/>
            </a:xfrm>
          </p:grpSpPr>
          <p:sp>
            <p:nvSpPr>
              <p:cNvPr id="282" name="Oval 281"/>
              <p:cNvSpPr/>
              <p:nvPr/>
            </p:nvSpPr>
            <p:spPr>
              <a:xfrm>
                <a:off x="1381002" y="24938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83" name="Oval 282"/>
              <p:cNvSpPr/>
              <p:nvPr/>
            </p:nvSpPr>
            <p:spPr>
              <a:xfrm>
                <a:off x="1329738" y="24411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84" name="Oval 283"/>
              <p:cNvSpPr/>
              <p:nvPr/>
            </p:nvSpPr>
            <p:spPr>
              <a:xfrm>
                <a:off x="1278773" y="238889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85" name="Oval 284"/>
              <p:cNvSpPr/>
              <p:nvPr/>
            </p:nvSpPr>
            <p:spPr>
              <a:xfrm>
                <a:off x="1220165" y="234890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86" name="Oval 285"/>
              <p:cNvSpPr/>
              <p:nvPr/>
            </p:nvSpPr>
            <p:spPr>
              <a:xfrm>
                <a:off x="1156777" y="2324299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87" name="Oval 286"/>
              <p:cNvSpPr/>
              <p:nvPr/>
            </p:nvSpPr>
            <p:spPr>
              <a:xfrm>
                <a:off x="1092765" y="229969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88" name="Oval 287"/>
              <p:cNvSpPr/>
              <p:nvPr/>
            </p:nvSpPr>
            <p:spPr>
              <a:xfrm>
                <a:off x="1029061" y="229354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89" name="Oval 288"/>
              <p:cNvSpPr/>
              <p:nvPr/>
            </p:nvSpPr>
            <p:spPr>
              <a:xfrm>
                <a:off x="967834" y="2307686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277" name="Group 66"/>
            <p:cNvGrpSpPr/>
            <p:nvPr/>
          </p:nvGrpSpPr>
          <p:grpSpPr>
            <a:xfrm>
              <a:off x="581127" y="2342762"/>
              <a:ext cx="231563" cy="212217"/>
              <a:chOff x="746227" y="2342762"/>
              <a:chExt cx="231563" cy="212217"/>
            </a:xfrm>
          </p:grpSpPr>
          <p:sp>
            <p:nvSpPr>
              <p:cNvPr id="278" name="Oval 277"/>
              <p:cNvSpPr/>
              <p:nvPr/>
            </p:nvSpPr>
            <p:spPr>
              <a:xfrm>
                <a:off x="909297" y="234276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9" name="Oval 278"/>
              <p:cNvSpPr/>
              <p:nvPr/>
            </p:nvSpPr>
            <p:spPr>
              <a:xfrm>
                <a:off x="853244" y="238273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80" name="Oval 279"/>
              <p:cNvSpPr/>
              <p:nvPr/>
            </p:nvSpPr>
            <p:spPr>
              <a:xfrm>
                <a:off x="802279" y="243233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81" name="Oval 280"/>
              <p:cNvSpPr/>
              <p:nvPr/>
            </p:nvSpPr>
            <p:spPr>
              <a:xfrm>
                <a:off x="746227" y="24723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331" name="Group 330"/>
          <p:cNvGrpSpPr>
            <a:grpSpLocks noChangeAspect="1"/>
          </p:cNvGrpSpPr>
          <p:nvPr/>
        </p:nvGrpSpPr>
        <p:grpSpPr>
          <a:xfrm flipH="1">
            <a:off x="3223561" y="3468742"/>
            <a:ext cx="374134" cy="61880"/>
            <a:chOff x="3522809" y="4039141"/>
            <a:chExt cx="456258" cy="75463"/>
          </a:xfrm>
        </p:grpSpPr>
        <p:sp>
          <p:nvSpPr>
            <p:cNvPr id="332" name="Oval 331"/>
            <p:cNvSpPr/>
            <p:nvPr/>
          </p:nvSpPr>
          <p:spPr>
            <a:xfrm>
              <a:off x="3918872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3" name="Oval 332"/>
            <p:cNvSpPr/>
            <p:nvPr/>
          </p:nvSpPr>
          <p:spPr>
            <a:xfrm>
              <a:off x="38622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4" name="Oval 333"/>
            <p:cNvSpPr/>
            <p:nvPr/>
          </p:nvSpPr>
          <p:spPr>
            <a:xfrm>
              <a:off x="380570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5" name="Oval 334"/>
            <p:cNvSpPr/>
            <p:nvPr/>
          </p:nvSpPr>
          <p:spPr>
            <a:xfrm>
              <a:off x="374912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6" name="Oval 335"/>
            <p:cNvSpPr/>
            <p:nvPr/>
          </p:nvSpPr>
          <p:spPr>
            <a:xfrm>
              <a:off x="369254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7" name="Oval 336"/>
            <p:cNvSpPr/>
            <p:nvPr/>
          </p:nvSpPr>
          <p:spPr>
            <a:xfrm>
              <a:off x="363596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8" name="Oval 337"/>
            <p:cNvSpPr/>
            <p:nvPr/>
          </p:nvSpPr>
          <p:spPr>
            <a:xfrm>
              <a:off x="35793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9" name="Oval 338"/>
            <p:cNvSpPr/>
            <p:nvPr/>
          </p:nvSpPr>
          <p:spPr>
            <a:xfrm>
              <a:off x="352280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40" name="Group 339"/>
          <p:cNvGrpSpPr/>
          <p:nvPr/>
        </p:nvGrpSpPr>
        <p:grpSpPr>
          <a:xfrm>
            <a:off x="4871287" y="4802394"/>
            <a:ext cx="656595" cy="61880"/>
            <a:chOff x="5069740" y="4648200"/>
            <a:chExt cx="656595" cy="61880"/>
          </a:xfrm>
        </p:grpSpPr>
        <p:grpSp>
          <p:nvGrpSpPr>
            <p:cNvPr id="341" name="Group 340"/>
            <p:cNvGrpSpPr>
              <a:grpSpLocks noChangeAspect="1"/>
            </p:cNvGrpSpPr>
            <p:nvPr/>
          </p:nvGrpSpPr>
          <p:grpSpPr>
            <a:xfrm>
              <a:off x="5440993" y="4648200"/>
              <a:ext cx="285342" cy="61125"/>
              <a:chOff x="3943013" y="5000203"/>
              <a:chExt cx="317044" cy="67917"/>
            </a:xfrm>
          </p:grpSpPr>
          <p:sp>
            <p:nvSpPr>
              <p:cNvPr id="351" name="Oval 350"/>
              <p:cNvSpPr/>
              <p:nvPr/>
            </p:nvSpPr>
            <p:spPr>
              <a:xfrm>
                <a:off x="4205881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52" name="Oval 351"/>
              <p:cNvSpPr/>
              <p:nvPr/>
            </p:nvSpPr>
            <p:spPr>
              <a:xfrm>
                <a:off x="4153309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53" name="Oval 352"/>
              <p:cNvSpPr/>
              <p:nvPr/>
            </p:nvSpPr>
            <p:spPr>
              <a:xfrm>
                <a:off x="4100735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54" name="Oval 353"/>
              <p:cNvSpPr/>
              <p:nvPr/>
            </p:nvSpPr>
            <p:spPr>
              <a:xfrm>
                <a:off x="4048161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55" name="Oval 354"/>
              <p:cNvSpPr/>
              <p:nvPr/>
            </p:nvSpPr>
            <p:spPr>
              <a:xfrm>
                <a:off x="3995587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56" name="Oval 355"/>
              <p:cNvSpPr/>
              <p:nvPr/>
            </p:nvSpPr>
            <p:spPr>
              <a:xfrm>
                <a:off x="3943013" y="5000203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342" name="Group 341"/>
            <p:cNvGrpSpPr>
              <a:grpSpLocks noChangeAspect="1"/>
            </p:cNvGrpSpPr>
            <p:nvPr/>
          </p:nvGrpSpPr>
          <p:grpSpPr>
            <a:xfrm flipH="1">
              <a:off x="5069740" y="4648200"/>
              <a:ext cx="374134" cy="61880"/>
              <a:chOff x="3522809" y="4039141"/>
              <a:chExt cx="456258" cy="75463"/>
            </a:xfrm>
          </p:grpSpPr>
          <p:sp>
            <p:nvSpPr>
              <p:cNvPr id="343" name="Oval 342"/>
              <p:cNvSpPr/>
              <p:nvPr/>
            </p:nvSpPr>
            <p:spPr>
              <a:xfrm>
                <a:off x="3918872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44" name="Oval 343"/>
              <p:cNvSpPr/>
              <p:nvPr/>
            </p:nvSpPr>
            <p:spPr>
              <a:xfrm>
                <a:off x="38622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45" name="Oval 344"/>
              <p:cNvSpPr/>
              <p:nvPr/>
            </p:nvSpPr>
            <p:spPr>
              <a:xfrm>
                <a:off x="380570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46" name="Oval 345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47" name="Oval 346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48" name="Oval 347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49" name="Oval 348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50" name="Oval 349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357" name="Group 356"/>
          <p:cNvGrpSpPr>
            <a:grpSpLocks noChangeAspect="1"/>
          </p:cNvGrpSpPr>
          <p:nvPr/>
        </p:nvGrpSpPr>
        <p:grpSpPr>
          <a:xfrm flipH="1">
            <a:off x="2699026" y="3462673"/>
            <a:ext cx="374134" cy="61880"/>
            <a:chOff x="3522809" y="4039141"/>
            <a:chExt cx="456258" cy="75463"/>
          </a:xfrm>
        </p:grpSpPr>
        <p:sp>
          <p:nvSpPr>
            <p:cNvPr id="358" name="Oval 357"/>
            <p:cNvSpPr/>
            <p:nvPr/>
          </p:nvSpPr>
          <p:spPr>
            <a:xfrm>
              <a:off x="3918872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9" name="Oval 358"/>
            <p:cNvSpPr/>
            <p:nvPr/>
          </p:nvSpPr>
          <p:spPr>
            <a:xfrm>
              <a:off x="38622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0" name="Oval 359"/>
            <p:cNvSpPr/>
            <p:nvPr/>
          </p:nvSpPr>
          <p:spPr>
            <a:xfrm>
              <a:off x="380570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1" name="Oval 360"/>
            <p:cNvSpPr/>
            <p:nvPr/>
          </p:nvSpPr>
          <p:spPr>
            <a:xfrm>
              <a:off x="374912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2" name="Oval 361"/>
            <p:cNvSpPr/>
            <p:nvPr/>
          </p:nvSpPr>
          <p:spPr>
            <a:xfrm>
              <a:off x="369254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3" name="Oval 362"/>
            <p:cNvSpPr/>
            <p:nvPr/>
          </p:nvSpPr>
          <p:spPr>
            <a:xfrm>
              <a:off x="363596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4" name="Oval 363"/>
            <p:cNvSpPr/>
            <p:nvPr/>
          </p:nvSpPr>
          <p:spPr>
            <a:xfrm>
              <a:off x="35793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5" name="Oval 364"/>
            <p:cNvSpPr/>
            <p:nvPr/>
          </p:nvSpPr>
          <p:spPr>
            <a:xfrm>
              <a:off x="352280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66" name="Group 365"/>
          <p:cNvGrpSpPr>
            <a:grpSpLocks noChangeAspect="1"/>
          </p:cNvGrpSpPr>
          <p:nvPr/>
        </p:nvGrpSpPr>
        <p:grpSpPr>
          <a:xfrm flipH="1">
            <a:off x="3002084" y="2907126"/>
            <a:ext cx="374134" cy="61880"/>
            <a:chOff x="3522809" y="4039141"/>
            <a:chExt cx="456258" cy="75463"/>
          </a:xfrm>
        </p:grpSpPr>
        <p:sp>
          <p:nvSpPr>
            <p:cNvPr id="367" name="Oval 366"/>
            <p:cNvSpPr/>
            <p:nvPr/>
          </p:nvSpPr>
          <p:spPr>
            <a:xfrm>
              <a:off x="3918872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8" name="Oval 367"/>
            <p:cNvSpPr/>
            <p:nvPr/>
          </p:nvSpPr>
          <p:spPr>
            <a:xfrm>
              <a:off x="38622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9" name="Oval 368"/>
            <p:cNvSpPr/>
            <p:nvPr/>
          </p:nvSpPr>
          <p:spPr>
            <a:xfrm>
              <a:off x="380570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0" name="Oval 369"/>
            <p:cNvSpPr/>
            <p:nvPr/>
          </p:nvSpPr>
          <p:spPr>
            <a:xfrm>
              <a:off x="374912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1" name="Oval 370"/>
            <p:cNvSpPr/>
            <p:nvPr/>
          </p:nvSpPr>
          <p:spPr>
            <a:xfrm>
              <a:off x="369254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2" name="Oval 371"/>
            <p:cNvSpPr/>
            <p:nvPr/>
          </p:nvSpPr>
          <p:spPr>
            <a:xfrm>
              <a:off x="363596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3" name="Oval 372"/>
            <p:cNvSpPr/>
            <p:nvPr/>
          </p:nvSpPr>
          <p:spPr>
            <a:xfrm>
              <a:off x="35793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4" name="Oval 373"/>
            <p:cNvSpPr/>
            <p:nvPr/>
          </p:nvSpPr>
          <p:spPr>
            <a:xfrm>
              <a:off x="352280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75" name="Group 374"/>
          <p:cNvGrpSpPr>
            <a:grpSpLocks noChangeAspect="1"/>
          </p:cNvGrpSpPr>
          <p:nvPr/>
        </p:nvGrpSpPr>
        <p:grpSpPr>
          <a:xfrm flipH="1">
            <a:off x="3278859" y="3249356"/>
            <a:ext cx="374134" cy="61880"/>
            <a:chOff x="3522809" y="4039141"/>
            <a:chExt cx="456258" cy="75463"/>
          </a:xfrm>
        </p:grpSpPr>
        <p:sp>
          <p:nvSpPr>
            <p:cNvPr id="376" name="Oval 375"/>
            <p:cNvSpPr/>
            <p:nvPr/>
          </p:nvSpPr>
          <p:spPr>
            <a:xfrm>
              <a:off x="3918872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7" name="Oval 376"/>
            <p:cNvSpPr/>
            <p:nvPr/>
          </p:nvSpPr>
          <p:spPr>
            <a:xfrm>
              <a:off x="38622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8" name="Oval 377"/>
            <p:cNvSpPr/>
            <p:nvPr/>
          </p:nvSpPr>
          <p:spPr>
            <a:xfrm>
              <a:off x="380570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9" name="Oval 378"/>
            <p:cNvSpPr/>
            <p:nvPr/>
          </p:nvSpPr>
          <p:spPr>
            <a:xfrm>
              <a:off x="374912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0" name="Oval 379"/>
            <p:cNvSpPr/>
            <p:nvPr/>
          </p:nvSpPr>
          <p:spPr>
            <a:xfrm>
              <a:off x="369254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1" name="Oval 380"/>
            <p:cNvSpPr/>
            <p:nvPr/>
          </p:nvSpPr>
          <p:spPr>
            <a:xfrm>
              <a:off x="363596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2" name="Oval 381"/>
            <p:cNvSpPr/>
            <p:nvPr/>
          </p:nvSpPr>
          <p:spPr>
            <a:xfrm>
              <a:off x="35793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3" name="Oval 382"/>
            <p:cNvSpPr/>
            <p:nvPr/>
          </p:nvSpPr>
          <p:spPr>
            <a:xfrm>
              <a:off x="352280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84" name="Group 383"/>
          <p:cNvGrpSpPr>
            <a:grpSpLocks noChangeAspect="1"/>
          </p:cNvGrpSpPr>
          <p:nvPr/>
        </p:nvGrpSpPr>
        <p:grpSpPr>
          <a:xfrm flipH="1">
            <a:off x="4870855" y="4421394"/>
            <a:ext cx="374134" cy="61880"/>
            <a:chOff x="3522809" y="4039141"/>
            <a:chExt cx="456258" cy="75463"/>
          </a:xfrm>
        </p:grpSpPr>
        <p:sp>
          <p:nvSpPr>
            <p:cNvPr id="385" name="Oval 384"/>
            <p:cNvSpPr/>
            <p:nvPr/>
          </p:nvSpPr>
          <p:spPr>
            <a:xfrm>
              <a:off x="3918872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6" name="Oval 385"/>
            <p:cNvSpPr/>
            <p:nvPr/>
          </p:nvSpPr>
          <p:spPr>
            <a:xfrm>
              <a:off x="38622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7" name="Oval 386"/>
            <p:cNvSpPr/>
            <p:nvPr/>
          </p:nvSpPr>
          <p:spPr>
            <a:xfrm>
              <a:off x="380570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8" name="Oval 387"/>
            <p:cNvSpPr/>
            <p:nvPr/>
          </p:nvSpPr>
          <p:spPr>
            <a:xfrm>
              <a:off x="374912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9" name="Oval 388"/>
            <p:cNvSpPr/>
            <p:nvPr/>
          </p:nvSpPr>
          <p:spPr>
            <a:xfrm>
              <a:off x="369254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0" name="Oval 389"/>
            <p:cNvSpPr/>
            <p:nvPr/>
          </p:nvSpPr>
          <p:spPr>
            <a:xfrm>
              <a:off x="363596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1" name="Oval 390"/>
            <p:cNvSpPr/>
            <p:nvPr/>
          </p:nvSpPr>
          <p:spPr>
            <a:xfrm>
              <a:off x="35793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2" name="Oval 391"/>
            <p:cNvSpPr/>
            <p:nvPr/>
          </p:nvSpPr>
          <p:spPr>
            <a:xfrm>
              <a:off x="352280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93" name="Group 392"/>
          <p:cNvGrpSpPr>
            <a:grpSpLocks noChangeAspect="1"/>
          </p:cNvGrpSpPr>
          <p:nvPr/>
        </p:nvGrpSpPr>
        <p:grpSpPr>
          <a:xfrm flipH="1">
            <a:off x="4871004" y="4611892"/>
            <a:ext cx="376802" cy="61885"/>
            <a:chOff x="3519554" y="4039141"/>
            <a:chExt cx="459513" cy="75469"/>
          </a:xfrm>
        </p:grpSpPr>
        <p:sp>
          <p:nvSpPr>
            <p:cNvPr id="394" name="Oval 393"/>
            <p:cNvSpPr/>
            <p:nvPr/>
          </p:nvSpPr>
          <p:spPr>
            <a:xfrm>
              <a:off x="3918872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5" name="Oval 394"/>
            <p:cNvSpPr/>
            <p:nvPr/>
          </p:nvSpPr>
          <p:spPr>
            <a:xfrm>
              <a:off x="3862290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6" name="Oval 395"/>
            <p:cNvSpPr/>
            <p:nvPr/>
          </p:nvSpPr>
          <p:spPr>
            <a:xfrm>
              <a:off x="3805711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7" name="Oval 396"/>
            <p:cNvSpPr/>
            <p:nvPr/>
          </p:nvSpPr>
          <p:spPr>
            <a:xfrm>
              <a:off x="3749129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8" name="Oval 397"/>
            <p:cNvSpPr/>
            <p:nvPr/>
          </p:nvSpPr>
          <p:spPr>
            <a:xfrm>
              <a:off x="3635969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9" name="Oval 398"/>
            <p:cNvSpPr/>
            <p:nvPr/>
          </p:nvSpPr>
          <p:spPr>
            <a:xfrm>
              <a:off x="3579389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0" name="Oval 399"/>
            <p:cNvSpPr/>
            <p:nvPr/>
          </p:nvSpPr>
          <p:spPr>
            <a:xfrm>
              <a:off x="3692549" y="4039147"/>
              <a:ext cx="60195" cy="75463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1" name="Oval 400"/>
            <p:cNvSpPr/>
            <p:nvPr/>
          </p:nvSpPr>
          <p:spPr>
            <a:xfrm>
              <a:off x="3519554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02" name="TextBox 401"/>
          <p:cNvSpPr txBox="1"/>
          <p:nvPr/>
        </p:nvSpPr>
        <p:spPr>
          <a:xfrm>
            <a:off x="2516586" y="4323683"/>
            <a:ext cx="2371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unlabeled signature peptide (NAT)  =</a:t>
            </a:r>
          </a:p>
        </p:txBody>
      </p:sp>
      <p:sp>
        <p:nvSpPr>
          <p:cNvPr id="403" name="TextBox 402"/>
          <p:cNvSpPr txBox="1"/>
          <p:nvPr/>
        </p:nvSpPr>
        <p:spPr>
          <a:xfrm>
            <a:off x="2286000" y="4514181"/>
            <a:ext cx="26022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labeled internal calibrator peptide (SIL) =</a:t>
            </a:r>
          </a:p>
        </p:txBody>
      </p:sp>
      <p:sp>
        <p:nvSpPr>
          <p:cNvPr id="404" name="TextBox 403"/>
          <p:cNvSpPr txBox="1"/>
          <p:nvPr/>
        </p:nvSpPr>
        <p:spPr>
          <a:xfrm>
            <a:off x="2286000" y="4704683"/>
            <a:ext cx="26022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incomplete proteolysis product =</a:t>
            </a:r>
          </a:p>
        </p:txBody>
      </p:sp>
      <p:cxnSp>
        <p:nvCxnSpPr>
          <p:cNvPr id="405" name="Straight Arrow Connector 404"/>
          <p:cNvCxnSpPr/>
          <p:nvPr/>
        </p:nvCxnSpPr>
        <p:spPr>
          <a:xfrm flipV="1">
            <a:off x="5992583" y="2217316"/>
            <a:ext cx="1280160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406" name="TextBox 405"/>
          <p:cNvSpPr txBox="1"/>
          <p:nvPr/>
        </p:nvSpPr>
        <p:spPr>
          <a:xfrm>
            <a:off x="5938592" y="1997347"/>
            <a:ext cx="13636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LC-MS</a:t>
            </a:r>
            <a:endParaRPr lang="en-US" sz="1100" dirty="0"/>
          </a:p>
        </p:txBody>
      </p:sp>
      <p:sp>
        <p:nvSpPr>
          <p:cNvPr id="407" name="TextBox 406"/>
          <p:cNvSpPr txBox="1"/>
          <p:nvPr/>
        </p:nvSpPr>
        <p:spPr>
          <a:xfrm>
            <a:off x="1976301" y="1273010"/>
            <a:ext cx="2284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cs typeface="Arial" pitchFamily="34" charset="0"/>
              </a:rPr>
              <a:t>“known” amount of labeled signature peptide</a:t>
            </a:r>
            <a:endParaRPr lang="en-US" sz="1200" kern="0" dirty="0">
              <a:solidFill>
                <a:sysClr val="windowText" lastClr="00000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408" name="Straight Arrow Connector 407"/>
          <p:cNvCxnSpPr/>
          <p:nvPr/>
        </p:nvCxnSpPr>
        <p:spPr>
          <a:xfrm>
            <a:off x="3118731" y="1698866"/>
            <a:ext cx="0" cy="27432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grpSp>
        <p:nvGrpSpPr>
          <p:cNvPr id="409" name="Group 408"/>
          <p:cNvGrpSpPr>
            <a:grpSpLocks noChangeAspect="1"/>
          </p:cNvGrpSpPr>
          <p:nvPr/>
        </p:nvGrpSpPr>
        <p:grpSpPr>
          <a:xfrm flipH="1">
            <a:off x="2516585" y="1091948"/>
            <a:ext cx="1204296" cy="197788"/>
            <a:chOff x="3519555" y="4039142"/>
            <a:chExt cx="459512" cy="75468"/>
          </a:xfrm>
        </p:grpSpPr>
        <p:sp>
          <p:nvSpPr>
            <p:cNvPr id="410" name="Oval 409"/>
            <p:cNvSpPr/>
            <p:nvPr/>
          </p:nvSpPr>
          <p:spPr>
            <a:xfrm>
              <a:off x="3918872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1" name="Oval 410"/>
            <p:cNvSpPr/>
            <p:nvPr/>
          </p:nvSpPr>
          <p:spPr>
            <a:xfrm>
              <a:off x="3862290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2" name="Oval 411"/>
            <p:cNvSpPr/>
            <p:nvPr/>
          </p:nvSpPr>
          <p:spPr>
            <a:xfrm>
              <a:off x="3805711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3" name="Oval 412"/>
            <p:cNvSpPr/>
            <p:nvPr/>
          </p:nvSpPr>
          <p:spPr>
            <a:xfrm>
              <a:off x="3749129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4" name="Oval 413"/>
            <p:cNvSpPr/>
            <p:nvPr/>
          </p:nvSpPr>
          <p:spPr>
            <a:xfrm>
              <a:off x="3635969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5" name="Oval 414"/>
            <p:cNvSpPr/>
            <p:nvPr/>
          </p:nvSpPr>
          <p:spPr>
            <a:xfrm>
              <a:off x="3579389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6" name="Oval 415"/>
            <p:cNvSpPr/>
            <p:nvPr/>
          </p:nvSpPr>
          <p:spPr>
            <a:xfrm>
              <a:off x="3692549" y="4039147"/>
              <a:ext cx="60195" cy="75463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7" name="Oval 416"/>
            <p:cNvSpPr/>
            <p:nvPr/>
          </p:nvSpPr>
          <p:spPr>
            <a:xfrm>
              <a:off x="3519555" y="4039142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18" name="Group 417"/>
          <p:cNvGrpSpPr/>
          <p:nvPr/>
        </p:nvGrpSpPr>
        <p:grpSpPr>
          <a:xfrm>
            <a:off x="7561189" y="1824096"/>
            <a:ext cx="1143637" cy="914400"/>
            <a:chOff x="5229859" y="3902389"/>
            <a:chExt cx="2667000" cy="166682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19" name="Freeform 759"/>
            <p:cNvSpPr>
              <a:spLocks/>
            </p:cNvSpPr>
            <p:nvPr/>
          </p:nvSpPr>
          <p:spPr bwMode="auto">
            <a:xfrm>
              <a:off x="5524500" y="3902389"/>
              <a:ext cx="2057399" cy="1666820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0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421" name="Straight Connector 420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cxnSp>
        <p:nvCxnSpPr>
          <p:cNvPr id="422" name="Straight Connector 421"/>
          <p:cNvCxnSpPr/>
          <p:nvPr/>
        </p:nvCxnSpPr>
        <p:spPr>
          <a:xfrm>
            <a:off x="7561189" y="1583827"/>
            <a:ext cx="0" cy="1143000"/>
          </a:xfrm>
          <a:prstGeom prst="line">
            <a:avLst/>
          </a:prstGeom>
          <a:noFill/>
          <a:ln w="15875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cxnSp>
        <p:nvCxnSpPr>
          <p:cNvPr id="423" name="Straight Connector 422"/>
          <p:cNvCxnSpPr/>
          <p:nvPr/>
        </p:nvCxnSpPr>
        <p:spPr>
          <a:xfrm flipV="1">
            <a:off x="8154323" y="2175877"/>
            <a:ext cx="301307" cy="296695"/>
          </a:xfrm>
          <a:prstGeom prst="line">
            <a:avLst/>
          </a:prstGeom>
          <a:noFill/>
          <a:ln w="9525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424" name="Straight Connector 423"/>
          <p:cNvCxnSpPr/>
          <p:nvPr/>
        </p:nvCxnSpPr>
        <p:spPr>
          <a:xfrm flipV="1">
            <a:off x="8154323" y="1637545"/>
            <a:ext cx="301307" cy="158558"/>
          </a:xfrm>
          <a:prstGeom prst="line">
            <a:avLst/>
          </a:prstGeom>
          <a:noFill/>
          <a:ln w="9525" cap="flat" cmpd="sng" algn="ctr">
            <a:solidFill>
              <a:srgbClr val="7030A0"/>
            </a:solidFill>
            <a:prstDash val="solid"/>
          </a:ln>
          <a:effectLst/>
        </p:spPr>
      </p:cxnSp>
      <p:grpSp>
        <p:nvGrpSpPr>
          <p:cNvPr id="425" name="Group 424"/>
          <p:cNvGrpSpPr>
            <a:grpSpLocks noChangeAspect="1"/>
          </p:cNvGrpSpPr>
          <p:nvPr/>
        </p:nvGrpSpPr>
        <p:grpSpPr>
          <a:xfrm flipH="1">
            <a:off x="8511646" y="1574836"/>
            <a:ext cx="374134" cy="61880"/>
            <a:chOff x="3522809" y="4039141"/>
            <a:chExt cx="456258" cy="75463"/>
          </a:xfrm>
        </p:grpSpPr>
        <p:sp>
          <p:nvSpPr>
            <p:cNvPr id="426" name="Oval 425"/>
            <p:cNvSpPr/>
            <p:nvPr/>
          </p:nvSpPr>
          <p:spPr>
            <a:xfrm>
              <a:off x="3918872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7" name="Oval 426"/>
            <p:cNvSpPr/>
            <p:nvPr/>
          </p:nvSpPr>
          <p:spPr>
            <a:xfrm>
              <a:off x="38622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8" name="Oval 427"/>
            <p:cNvSpPr/>
            <p:nvPr/>
          </p:nvSpPr>
          <p:spPr>
            <a:xfrm>
              <a:off x="380570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9" name="Oval 428"/>
            <p:cNvSpPr/>
            <p:nvPr/>
          </p:nvSpPr>
          <p:spPr>
            <a:xfrm>
              <a:off x="374912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0" name="Oval 429"/>
            <p:cNvSpPr/>
            <p:nvPr/>
          </p:nvSpPr>
          <p:spPr>
            <a:xfrm>
              <a:off x="369254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1" name="Oval 430"/>
            <p:cNvSpPr/>
            <p:nvPr/>
          </p:nvSpPr>
          <p:spPr>
            <a:xfrm>
              <a:off x="363596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2" name="Oval 431"/>
            <p:cNvSpPr/>
            <p:nvPr/>
          </p:nvSpPr>
          <p:spPr>
            <a:xfrm>
              <a:off x="35793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3" name="Oval 432"/>
            <p:cNvSpPr/>
            <p:nvPr/>
          </p:nvSpPr>
          <p:spPr>
            <a:xfrm>
              <a:off x="352280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34" name="Group 433"/>
          <p:cNvGrpSpPr>
            <a:grpSpLocks noChangeAspect="1"/>
          </p:cNvGrpSpPr>
          <p:nvPr/>
        </p:nvGrpSpPr>
        <p:grpSpPr>
          <a:xfrm flipH="1">
            <a:off x="8538598" y="2129696"/>
            <a:ext cx="376802" cy="61885"/>
            <a:chOff x="3519554" y="4039141"/>
            <a:chExt cx="459513" cy="75469"/>
          </a:xfrm>
        </p:grpSpPr>
        <p:sp>
          <p:nvSpPr>
            <p:cNvPr id="435" name="Oval 434"/>
            <p:cNvSpPr/>
            <p:nvPr/>
          </p:nvSpPr>
          <p:spPr>
            <a:xfrm>
              <a:off x="3918872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6" name="Oval 435"/>
            <p:cNvSpPr/>
            <p:nvPr/>
          </p:nvSpPr>
          <p:spPr>
            <a:xfrm>
              <a:off x="3862290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7" name="Oval 436"/>
            <p:cNvSpPr/>
            <p:nvPr/>
          </p:nvSpPr>
          <p:spPr>
            <a:xfrm>
              <a:off x="3805711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8" name="Oval 437"/>
            <p:cNvSpPr/>
            <p:nvPr/>
          </p:nvSpPr>
          <p:spPr>
            <a:xfrm>
              <a:off x="3749129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9" name="Oval 438"/>
            <p:cNvSpPr/>
            <p:nvPr/>
          </p:nvSpPr>
          <p:spPr>
            <a:xfrm>
              <a:off x="3635969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0" name="Oval 439"/>
            <p:cNvSpPr/>
            <p:nvPr/>
          </p:nvSpPr>
          <p:spPr>
            <a:xfrm>
              <a:off x="3579389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1" name="Oval 440"/>
            <p:cNvSpPr/>
            <p:nvPr/>
          </p:nvSpPr>
          <p:spPr>
            <a:xfrm>
              <a:off x="3692549" y="4039147"/>
              <a:ext cx="60195" cy="75463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2" name="Oval 441"/>
            <p:cNvSpPr/>
            <p:nvPr/>
          </p:nvSpPr>
          <p:spPr>
            <a:xfrm>
              <a:off x="3519554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43" name="Group 442"/>
          <p:cNvGrpSpPr/>
          <p:nvPr/>
        </p:nvGrpSpPr>
        <p:grpSpPr>
          <a:xfrm>
            <a:off x="2816917" y="3747873"/>
            <a:ext cx="656595" cy="61880"/>
            <a:chOff x="5069740" y="4648200"/>
            <a:chExt cx="656595" cy="61880"/>
          </a:xfrm>
        </p:grpSpPr>
        <p:grpSp>
          <p:nvGrpSpPr>
            <p:cNvPr id="444" name="Group 443"/>
            <p:cNvGrpSpPr>
              <a:grpSpLocks noChangeAspect="1"/>
            </p:cNvGrpSpPr>
            <p:nvPr/>
          </p:nvGrpSpPr>
          <p:grpSpPr>
            <a:xfrm>
              <a:off x="5440993" y="4648200"/>
              <a:ext cx="285342" cy="61125"/>
              <a:chOff x="3943013" y="5000203"/>
              <a:chExt cx="317044" cy="67917"/>
            </a:xfrm>
          </p:grpSpPr>
          <p:sp>
            <p:nvSpPr>
              <p:cNvPr id="454" name="Oval 453"/>
              <p:cNvSpPr/>
              <p:nvPr/>
            </p:nvSpPr>
            <p:spPr>
              <a:xfrm>
                <a:off x="4205881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55" name="Oval 454"/>
              <p:cNvSpPr/>
              <p:nvPr/>
            </p:nvSpPr>
            <p:spPr>
              <a:xfrm>
                <a:off x="4153309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56" name="Oval 455"/>
              <p:cNvSpPr/>
              <p:nvPr/>
            </p:nvSpPr>
            <p:spPr>
              <a:xfrm>
                <a:off x="4100735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57" name="Oval 456"/>
              <p:cNvSpPr/>
              <p:nvPr/>
            </p:nvSpPr>
            <p:spPr>
              <a:xfrm>
                <a:off x="4048161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58" name="Oval 457"/>
              <p:cNvSpPr/>
              <p:nvPr/>
            </p:nvSpPr>
            <p:spPr>
              <a:xfrm>
                <a:off x="3995587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59" name="Oval 458"/>
              <p:cNvSpPr/>
              <p:nvPr/>
            </p:nvSpPr>
            <p:spPr>
              <a:xfrm>
                <a:off x="3943013" y="5000203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445" name="Group 444"/>
            <p:cNvGrpSpPr>
              <a:grpSpLocks noChangeAspect="1"/>
            </p:cNvGrpSpPr>
            <p:nvPr/>
          </p:nvGrpSpPr>
          <p:grpSpPr>
            <a:xfrm flipH="1">
              <a:off x="5069740" y="4648200"/>
              <a:ext cx="374134" cy="61880"/>
              <a:chOff x="3522809" y="4039141"/>
              <a:chExt cx="456258" cy="75463"/>
            </a:xfrm>
          </p:grpSpPr>
          <p:sp>
            <p:nvSpPr>
              <p:cNvPr id="446" name="Oval 445"/>
              <p:cNvSpPr/>
              <p:nvPr/>
            </p:nvSpPr>
            <p:spPr>
              <a:xfrm>
                <a:off x="3918872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47" name="Oval 446"/>
              <p:cNvSpPr/>
              <p:nvPr/>
            </p:nvSpPr>
            <p:spPr>
              <a:xfrm>
                <a:off x="38622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48" name="Oval 447"/>
              <p:cNvSpPr/>
              <p:nvPr/>
            </p:nvSpPr>
            <p:spPr>
              <a:xfrm>
                <a:off x="380570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49" name="Oval 448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50" name="Oval 449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51" name="Oval 450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52" name="Oval 451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53" name="Oval 452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sp>
        <p:nvSpPr>
          <p:cNvPr id="460" name="TextBox 459"/>
          <p:cNvSpPr txBox="1"/>
          <p:nvPr/>
        </p:nvSpPr>
        <p:spPr>
          <a:xfrm>
            <a:off x="7456134" y="2734559"/>
            <a:ext cx="13636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Elution time</a:t>
            </a:r>
            <a:endParaRPr lang="en-US" sz="1100" dirty="0"/>
          </a:p>
        </p:txBody>
      </p:sp>
      <p:sp>
        <p:nvSpPr>
          <p:cNvPr id="461" name="TextBox 460"/>
          <p:cNvSpPr txBox="1"/>
          <p:nvPr/>
        </p:nvSpPr>
        <p:spPr>
          <a:xfrm rot="16200000">
            <a:off x="6748536" y="2015930"/>
            <a:ext cx="13636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Intensity</a:t>
            </a:r>
            <a:endParaRPr lang="en-US" sz="1100" dirty="0"/>
          </a:p>
        </p:txBody>
      </p:sp>
      <p:sp>
        <p:nvSpPr>
          <p:cNvPr id="462" name="TextBox 461"/>
          <p:cNvSpPr txBox="1"/>
          <p:nvPr/>
        </p:nvSpPr>
        <p:spPr>
          <a:xfrm>
            <a:off x="3530928" y="1047164"/>
            <a:ext cx="860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cs typeface="Arial" pitchFamily="34" charset="0"/>
              </a:rPr>
              <a:t>1 </a:t>
            </a:r>
            <a:r>
              <a:rPr lang="en-US" sz="1200" kern="0" dirty="0" err="1" smtClean="0">
                <a:solidFill>
                  <a:sysClr val="windowText" lastClr="000000"/>
                </a:solidFill>
                <a:latin typeface="+mj-lt"/>
                <a:cs typeface="Arial" pitchFamily="34" charset="0"/>
              </a:rPr>
              <a:t>nmol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cs typeface="Arial" pitchFamily="34" charset="0"/>
              </a:rPr>
              <a:t> </a:t>
            </a:r>
            <a:endParaRPr lang="en-US" sz="1200" kern="0" dirty="0">
              <a:solidFill>
                <a:sysClr val="windowText" lastClr="000000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463" name="Group 462"/>
          <p:cNvGrpSpPr>
            <a:grpSpLocks noChangeAspect="1"/>
          </p:cNvGrpSpPr>
          <p:nvPr/>
        </p:nvGrpSpPr>
        <p:grpSpPr>
          <a:xfrm flipH="1">
            <a:off x="8511646" y="1503842"/>
            <a:ext cx="374134" cy="61880"/>
            <a:chOff x="3522809" y="4039141"/>
            <a:chExt cx="456258" cy="75463"/>
          </a:xfrm>
        </p:grpSpPr>
        <p:sp>
          <p:nvSpPr>
            <p:cNvPr id="464" name="Oval 463"/>
            <p:cNvSpPr/>
            <p:nvPr/>
          </p:nvSpPr>
          <p:spPr>
            <a:xfrm>
              <a:off x="3918872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65" name="Oval 464"/>
            <p:cNvSpPr/>
            <p:nvPr/>
          </p:nvSpPr>
          <p:spPr>
            <a:xfrm>
              <a:off x="38622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66" name="Oval 465"/>
            <p:cNvSpPr/>
            <p:nvPr/>
          </p:nvSpPr>
          <p:spPr>
            <a:xfrm>
              <a:off x="380570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67" name="Oval 466"/>
            <p:cNvSpPr/>
            <p:nvPr/>
          </p:nvSpPr>
          <p:spPr>
            <a:xfrm>
              <a:off x="374912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68" name="Oval 467"/>
            <p:cNvSpPr/>
            <p:nvPr/>
          </p:nvSpPr>
          <p:spPr>
            <a:xfrm>
              <a:off x="369254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69" name="Oval 468"/>
            <p:cNvSpPr/>
            <p:nvPr/>
          </p:nvSpPr>
          <p:spPr>
            <a:xfrm>
              <a:off x="363596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70" name="Oval 469"/>
            <p:cNvSpPr/>
            <p:nvPr/>
          </p:nvSpPr>
          <p:spPr>
            <a:xfrm>
              <a:off x="35793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71" name="Oval 470"/>
            <p:cNvSpPr/>
            <p:nvPr/>
          </p:nvSpPr>
          <p:spPr>
            <a:xfrm>
              <a:off x="352280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72" name="Group 471"/>
          <p:cNvGrpSpPr>
            <a:grpSpLocks noChangeAspect="1"/>
          </p:cNvGrpSpPr>
          <p:nvPr/>
        </p:nvGrpSpPr>
        <p:grpSpPr>
          <a:xfrm flipH="1">
            <a:off x="8511646" y="1645830"/>
            <a:ext cx="374134" cy="61880"/>
            <a:chOff x="3522809" y="4039141"/>
            <a:chExt cx="456258" cy="75463"/>
          </a:xfrm>
        </p:grpSpPr>
        <p:sp>
          <p:nvSpPr>
            <p:cNvPr id="473" name="Oval 472"/>
            <p:cNvSpPr/>
            <p:nvPr/>
          </p:nvSpPr>
          <p:spPr>
            <a:xfrm>
              <a:off x="3918872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74" name="Oval 473"/>
            <p:cNvSpPr/>
            <p:nvPr/>
          </p:nvSpPr>
          <p:spPr>
            <a:xfrm>
              <a:off x="38622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75" name="Oval 474"/>
            <p:cNvSpPr/>
            <p:nvPr/>
          </p:nvSpPr>
          <p:spPr>
            <a:xfrm>
              <a:off x="380570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76" name="Oval 475"/>
            <p:cNvSpPr/>
            <p:nvPr/>
          </p:nvSpPr>
          <p:spPr>
            <a:xfrm>
              <a:off x="374912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77" name="Oval 476"/>
            <p:cNvSpPr/>
            <p:nvPr/>
          </p:nvSpPr>
          <p:spPr>
            <a:xfrm>
              <a:off x="369254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78" name="Oval 477"/>
            <p:cNvSpPr/>
            <p:nvPr/>
          </p:nvSpPr>
          <p:spPr>
            <a:xfrm>
              <a:off x="363596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79" name="Oval 478"/>
            <p:cNvSpPr/>
            <p:nvPr/>
          </p:nvSpPr>
          <p:spPr>
            <a:xfrm>
              <a:off x="35793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0" name="Oval 479"/>
            <p:cNvSpPr/>
            <p:nvPr/>
          </p:nvSpPr>
          <p:spPr>
            <a:xfrm>
              <a:off x="352280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81" name="Group 480"/>
          <p:cNvGrpSpPr>
            <a:grpSpLocks noChangeAspect="1"/>
          </p:cNvGrpSpPr>
          <p:nvPr/>
        </p:nvGrpSpPr>
        <p:grpSpPr>
          <a:xfrm flipH="1">
            <a:off x="8511646" y="1716824"/>
            <a:ext cx="374134" cy="61880"/>
            <a:chOff x="3522809" y="4039141"/>
            <a:chExt cx="456258" cy="75463"/>
          </a:xfrm>
        </p:grpSpPr>
        <p:sp>
          <p:nvSpPr>
            <p:cNvPr id="482" name="Oval 481"/>
            <p:cNvSpPr/>
            <p:nvPr/>
          </p:nvSpPr>
          <p:spPr>
            <a:xfrm>
              <a:off x="3918872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3" name="Oval 482"/>
            <p:cNvSpPr/>
            <p:nvPr/>
          </p:nvSpPr>
          <p:spPr>
            <a:xfrm>
              <a:off x="38622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4" name="Oval 483"/>
            <p:cNvSpPr/>
            <p:nvPr/>
          </p:nvSpPr>
          <p:spPr>
            <a:xfrm>
              <a:off x="380570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5" name="Oval 484"/>
            <p:cNvSpPr/>
            <p:nvPr/>
          </p:nvSpPr>
          <p:spPr>
            <a:xfrm>
              <a:off x="374912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6" name="Oval 485"/>
            <p:cNvSpPr/>
            <p:nvPr/>
          </p:nvSpPr>
          <p:spPr>
            <a:xfrm>
              <a:off x="369254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7" name="Oval 486"/>
            <p:cNvSpPr/>
            <p:nvPr/>
          </p:nvSpPr>
          <p:spPr>
            <a:xfrm>
              <a:off x="363596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8" name="Oval 487"/>
            <p:cNvSpPr/>
            <p:nvPr/>
          </p:nvSpPr>
          <p:spPr>
            <a:xfrm>
              <a:off x="35793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9" name="Oval 488"/>
            <p:cNvSpPr/>
            <p:nvPr/>
          </p:nvSpPr>
          <p:spPr>
            <a:xfrm>
              <a:off x="352280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90" name="Isosceles Triangle 489"/>
          <p:cNvSpPr/>
          <p:nvPr/>
        </p:nvSpPr>
        <p:spPr>
          <a:xfrm>
            <a:off x="4721004" y="2111624"/>
            <a:ext cx="1217168" cy="979948"/>
          </a:xfrm>
          <a:prstGeom prst="triangle">
            <a:avLst/>
          </a:prstGeom>
          <a:gradFill flip="none" rotWithShape="1">
            <a:gsLst>
              <a:gs pos="0">
                <a:schemeClr val="bg2">
                  <a:lumMod val="50000"/>
                  <a:tint val="66000"/>
                  <a:satMod val="160000"/>
                </a:schemeClr>
              </a:gs>
              <a:gs pos="50000">
                <a:schemeClr val="bg2">
                  <a:lumMod val="50000"/>
                  <a:tint val="44500"/>
                  <a:satMod val="160000"/>
                </a:schemeClr>
              </a:gs>
              <a:gs pos="100000">
                <a:schemeClr val="bg2">
                  <a:lumMod val="50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1" name="Straight Arrow Connector 490"/>
          <p:cNvCxnSpPr/>
          <p:nvPr/>
        </p:nvCxnSpPr>
        <p:spPr>
          <a:xfrm flipV="1">
            <a:off x="3664936" y="2207314"/>
            <a:ext cx="1280160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492" name="TextBox 491"/>
          <p:cNvSpPr txBox="1"/>
          <p:nvPr/>
        </p:nvSpPr>
        <p:spPr>
          <a:xfrm>
            <a:off x="3405657" y="1987345"/>
            <a:ext cx="17151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Enrichment</a:t>
            </a:r>
          </a:p>
        </p:txBody>
      </p:sp>
      <p:grpSp>
        <p:nvGrpSpPr>
          <p:cNvPr id="493" name="Group 2831"/>
          <p:cNvGrpSpPr>
            <a:grpSpLocks/>
          </p:cNvGrpSpPr>
          <p:nvPr/>
        </p:nvGrpSpPr>
        <p:grpSpPr bwMode="auto">
          <a:xfrm>
            <a:off x="5241234" y="2043996"/>
            <a:ext cx="147320" cy="441960"/>
            <a:chOff x="1382372" y="1792465"/>
            <a:chExt cx="184160" cy="537705"/>
          </a:xfrm>
        </p:grpSpPr>
        <p:sp>
          <p:nvSpPr>
            <p:cNvPr id="494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5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6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7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8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99" name="Oval 498"/>
          <p:cNvSpPr/>
          <p:nvPr/>
        </p:nvSpPr>
        <p:spPr>
          <a:xfrm>
            <a:off x="4640296" y="2709674"/>
            <a:ext cx="1371600" cy="13716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0" name="Group 499"/>
          <p:cNvGrpSpPr>
            <a:grpSpLocks noChangeAspect="1"/>
          </p:cNvGrpSpPr>
          <p:nvPr/>
        </p:nvGrpSpPr>
        <p:grpSpPr>
          <a:xfrm flipH="1">
            <a:off x="4888858" y="3150364"/>
            <a:ext cx="376802" cy="61885"/>
            <a:chOff x="3519554" y="4039141"/>
            <a:chExt cx="459513" cy="75469"/>
          </a:xfrm>
        </p:grpSpPr>
        <p:sp>
          <p:nvSpPr>
            <p:cNvPr id="501" name="Oval 500"/>
            <p:cNvSpPr/>
            <p:nvPr/>
          </p:nvSpPr>
          <p:spPr>
            <a:xfrm>
              <a:off x="3918872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2" name="Oval 501"/>
            <p:cNvSpPr/>
            <p:nvPr/>
          </p:nvSpPr>
          <p:spPr>
            <a:xfrm>
              <a:off x="3862290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3" name="Oval 502"/>
            <p:cNvSpPr/>
            <p:nvPr/>
          </p:nvSpPr>
          <p:spPr>
            <a:xfrm>
              <a:off x="3805711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4" name="Oval 503"/>
            <p:cNvSpPr/>
            <p:nvPr/>
          </p:nvSpPr>
          <p:spPr>
            <a:xfrm>
              <a:off x="3749129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5" name="Oval 504"/>
            <p:cNvSpPr/>
            <p:nvPr/>
          </p:nvSpPr>
          <p:spPr>
            <a:xfrm>
              <a:off x="3635969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6" name="Oval 505"/>
            <p:cNvSpPr/>
            <p:nvPr/>
          </p:nvSpPr>
          <p:spPr>
            <a:xfrm>
              <a:off x="3579389" y="4039147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7" name="Oval 506"/>
            <p:cNvSpPr/>
            <p:nvPr/>
          </p:nvSpPr>
          <p:spPr>
            <a:xfrm>
              <a:off x="3692549" y="4039147"/>
              <a:ext cx="60195" cy="75463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8" name="Oval 507"/>
            <p:cNvSpPr/>
            <p:nvPr/>
          </p:nvSpPr>
          <p:spPr>
            <a:xfrm>
              <a:off x="3519554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09" name="Group 508"/>
          <p:cNvGrpSpPr>
            <a:grpSpLocks noChangeAspect="1"/>
          </p:cNvGrpSpPr>
          <p:nvPr/>
        </p:nvGrpSpPr>
        <p:grpSpPr>
          <a:xfrm flipH="1">
            <a:off x="5415203" y="3468742"/>
            <a:ext cx="374134" cy="61880"/>
            <a:chOff x="3522809" y="4039141"/>
            <a:chExt cx="456258" cy="75463"/>
          </a:xfrm>
        </p:grpSpPr>
        <p:sp>
          <p:nvSpPr>
            <p:cNvPr id="510" name="Oval 509"/>
            <p:cNvSpPr/>
            <p:nvPr/>
          </p:nvSpPr>
          <p:spPr>
            <a:xfrm>
              <a:off x="3918872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1" name="Oval 510"/>
            <p:cNvSpPr/>
            <p:nvPr/>
          </p:nvSpPr>
          <p:spPr>
            <a:xfrm>
              <a:off x="38622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2" name="Oval 511"/>
            <p:cNvSpPr/>
            <p:nvPr/>
          </p:nvSpPr>
          <p:spPr>
            <a:xfrm>
              <a:off x="380570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3" name="Oval 512"/>
            <p:cNvSpPr/>
            <p:nvPr/>
          </p:nvSpPr>
          <p:spPr>
            <a:xfrm>
              <a:off x="374912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4" name="Oval 513"/>
            <p:cNvSpPr/>
            <p:nvPr/>
          </p:nvSpPr>
          <p:spPr>
            <a:xfrm>
              <a:off x="369254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5" name="Oval 514"/>
            <p:cNvSpPr/>
            <p:nvPr/>
          </p:nvSpPr>
          <p:spPr>
            <a:xfrm>
              <a:off x="363596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6" name="Oval 515"/>
            <p:cNvSpPr/>
            <p:nvPr/>
          </p:nvSpPr>
          <p:spPr>
            <a:xfrm>
              <a:off x="35793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7" name="Oval 516"/>
            <p:cNvSpPr/>
            <p:nvPr/>
          </p:nvSpPr>
          <p:spPr>
            <a:xfrm>
              <a:off x="352280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18" name="Group 517"/>
          <p:cNvGrpSpPr>
            <a:grpSpLocks noChangeAspect="1"/>
          </p:cNvGrpSpPr>
          <p:nvPr/>
        </p:nvGrpSpPr>
        <p:grpSpPr>
          <a:xfrm flipH="1">
            <a:off x="4890668" y="3462673"/>
            <a:ext cx="374134" cy="61880"/>
            <a:chOff x="3522809" y="4039141"/>
            <a:chExt cx="456258" cy="75463"/>
          </a:xfrm>
        </p:grpSpPr>
        <p:sp>
          <p:nvSpPr>
            <p:cNvPr id="519" name="Oval 518"/>
            <p:cNvSpPr/>
            <p:nvPr/>
          </p:nvSpPr>
          <p:spPr>
            <a:xfrm>
              <a:off x="3918872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20" name="Oval 519"/>
            <p:cNvSpPr/>
            <p:nvPr/>
          </p:nvSpPr>
          <p:spPr>
            <a:xfrm>
              <a:off x="38622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21" name="Oval 520"/>
            <p:cNvSpPr/>
            <p:nvPr/>
          </p:nvSpPr>
          <p:spPr>
            <a:xfrm>
              <a:off x="380570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22" name="Oval 521"/>
            <p:cNvSpPr/>
            <p:nvPr/>
          </p:nvSpPr>
          <p:spPr>
            <a:xfrm>
              <a:off x="374912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23" name="Oval 522"/>
            <p:cNvSpPr/>
            <p:nvPr/>
          </p:nvSpPr>
          <p:spPr>
            <a:xfrm>
              <a:off x="369254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24" name="Oval 523"/>
            <p:cNvSpPr/>
            <p:nvPr/>
          </p:nvSpPr>
          <p:spPr>
            <a:xfrm>
              <a:off x="363596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25" name="Oval 524"/>
            <p:cNvSpPr/>
            <p:nvPr/>
          </p:nvSpPr>
          <p:spPr>
            <a:xfrm>
              <a:off x="35793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26" name="Oval 525"/>
            <p:cNvSpPr/>
            <p:nvPr/>
          </p:nvSpPr>
          <p:spPr>
            <a:xfrm>
              <a:off x="352280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27" name="Group 526"/>
          <p:cNvGrpSpPr>
            <a:grpSpLocks noChangeAspect="1"/>
          </p:cNvGrpSpPr>
          <p:nvPr/>
        </p:nvGrpSpPr>
        <p:grpSpPr>
          <a:xfrm flipH="1">
            <a:off x="5193726" y="2907126"/>
            <a:ext cx="374134" cy="61880"/>
            <a:chOff x="3522809" y="4039141"/>
            <a:chExt cx="456258" cy="75463"/>
          </a:xfrm>
        </p:grpSpPr>
        <p:sp>
          <p:nvSpPr>
            <p:cNvPr id="528" name="Oval 527"/>
            <p:cNvSpPr/>
            <p:nvPr/>
          </p:nvSpPr>
          <p:spPr>
            <a:xfrm>
              <a:off x="3918872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29" name="Oval 528"/>
            <p:cNvSpPr/>
            <p:nvPr/>
          </p:nvSpPr>
          <p:spPr>
            <a:xfrm>
              <a:off x="38622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0" name="Oval 529"/>
            <p:cNvSpPr/>
            <p:nvPr/>
          </p:nvSpPr>
          <p:spPr>
            <a:xfrm>
              <a:off x="380570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1" name="Oval 530"/>
            <p:cNvSpPr/>
            <p:nvPr/>
          </p:nvSpPr>
          <p:spPr>
            <a:xfrm>
              <a:off x="374912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2" name="Oval 531"/>
            <p:cNvSpPr/>
            <p:nvPr/>
          </p:nvSpPr>
          <p:spPr>
            <a:xfrm>
              <a:off x="369254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3" name="Oval 532"/>
            <p:cNvSpPr/>
            <p:nvPr/>
          </p:nvSpPr>
          <p:spPr>
            <a:xfrm>
              <a:off x="363596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4" name="Oval 533"/>
            <p:cNvSpPr/>
            <p:nvPr/>
          </p:nvSpPr>
          <p:spPr>
            <a:xfrm>
              <a:off x="35793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5" name="Oval 534"/>
            <p:cNvSpPr/>
            <p:nvPr/>
          </p:nvSpPr>
          <p:spPr>
            <a:xfrm>
              <a:off x="352280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36" name="Group 535"/>
          <p:cNvGrpSpPr>
            <a:grpSpLocks noChangeAspect="1"/>
          </p:cNvGrpSpPr>
          <p:nvPr/>
        </p:nvGrpSpPr>
        <p:grpSpPr>
          <a:xfrm flipH="1">
            <a:off x="5470501" y="3249356"/>
            <a:ext cx="374134" cy="61880"/>
            <a:chOff x="3522809" y="4039141"/>
            <a:chExt cx="456258" cy="75463"/>
          </a:xfrm>
        </p:grpSpPr>
        <p:sp>
          <p:nvSpPr>
            <p:cNvPr id="537" name="Oval 536"/>
            <p:cNvSpPr/>
            <p:nvPr/>
          </p:nvSpPr>
          <p:spPr>
            <a:xfrm>
              <a:off x="3918872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8" name="Oval 537"/>
            <p:cNvSpPr/>
            <p:nvPr/>
          </p:nvSpPr>
          <p:spPr>
            <a:xfrm>
              <a:off x="38622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9" name="Oval 538"/>
            <p:cNvSpPr/>
            <p:nvPr/>
          </p:nvSpPr>
          <p:spPr>
            <a:xfrm>
              <a:off x="380570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0" name="Oval 539"/>
            <p:cNvSpPr/>
            <p:nvPr/>
          </p:nvSpPr>
          <p:spPr>
            <a:xfrm>
              <a:off x="374912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1" name="Oval 540"/>
            <p:cNvSpPr/>
            <p:nvPr/>
          </p:nvSpPr>
          <p:spPr>
            <a:xfrm>
              <a:off x="369254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2" name="Oval 541"/>
            <p:cNvSpPr/>
            <p:nvPr/>
          </p:nvSpPr>
          <p:spPr>
            <a:xfrm>
              <a:off x="363596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3" name="Oval 542"/>
            <p:cNvSpPr/>
            <p:nvPr/>
          </p:nvSpPr>
          <p:spPr>
            <a:xfrm>
              <a:off x="35793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4" name="Oval 543"/>
            <p:cNvSpPr/>
            <p:nvPr/>
          </p:nvSpPr>
          <p:spPr>
            <a:xfrm>
              <a:off x="352280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D8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45" name="Group 544"/>
          <p:cNvGrpSpPr/>
          <p:nvPr/>
        </p:nvGrpSpPr>
        <p:grpSpPr>
          <a:xfrm>
            <a:off x="5008559" y="3747873"/>
            <a:ext cx="656595" cy="61880"/>
            <a:chOff x="5069740" y="4648200"/>
            <a:chExt cx="656595" cy="61880"/>
          </a:xfrm>
        </p:grpSpPr>
        <p:grpSp>
          <p:nvGrpSpPr>
            <p:cNvPr id="546" name="Group 545"/>
            <p:cNvGrpSpPr>
              <a:grpSpLocks noChangeAspect="1"/>
            </p:cNvGrpSpPr>
            <p:nvPr/>
          </p:nvGrpSpPr>
          <p:grpSpPr>
            <a:xfrm>
              <a:off x="5440993" y="4648200"/>
              <a:ext cx="285342" cy="61125"/>
              <a:chOff x="3943013" y="5000203"/>
              <a:chExt cx="317044" cy="67917"/>
            </a:xfrm>
          </p:grpSpPr>
          <p:sp>
            <p:nvSpPr>
              <p:cNvPr id="556" name="Oval 555"/>
              <p:cNvSpPr/>
              <p:nvPr/>
            </p:nvSpPr>
            <p:spPr>
              <a:xfrm>
                <a:off x="4205881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57" name="Oval 556"/>
              <p:cNvSpPr/>
              <p:nvPr/>
            </p:nvSpPr>
            <p:spPr>
              <a:xfrm>
                <a:off x="4153309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58" name="Oval 557"/>
              <p:cNvSpPr/>
              <p:nvPr/>
            </p:nvSpPr>
            <p:spPr>
              <a:xfrm>
                <a:off x="4100735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59" name="Oval 558"/>
              <p:cNvSpPr/>
              <p:nvPr/>
            </p:nvSpPr>
            <p:spPr>
              <a:xfrm>
                <a:off x="4048161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60" name="Oval 559"/>
              <p:cNvSpPr/>
              <p:nvPr/>
            </p:nvSpPr>
            <p:spPr>
              <a:xfrm>
                <a:off x="3995587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61" name="Oval 560"/>
              <p:cNvSpPr/>
              <p:nvPr/>
            </p:nvSpPr>
            <p:spPr>
              <a:xfrm>
                <a:off x="3943013" y="5000203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547" name="Group 546"/>
            <p:cNvGrpSpPr>
              <a:grpSpLocks noChangeAspect="1"/>
            </p:cNvGrpSpPr>
            <p:nvPr/>
          </p:nvGrpSpPr>
          <p:grpSpPr>
            <a:xfrm flipH="1">
              <a:off x="5069740" y="4648200"/>
              <a:ext cx="374134" cy="61880"/>
              <a:chOff x="3522809" y="4039141"/>
              <a:chExt cx="456258" cy="75463"/>
            </a:xfrm>
          </p:grpSpPr>
          <p:sp>
            <p:nvSpPr>
              <p:cNvPr id="548" name="Oval 547"/>
              <p:cNvSpPr/>
              <p:nvPr/>
            </p:nvSpPr>
            <p:spPr>
              <a:xfrm>
                <a:off x="3918872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49" name="Oval 548"/>
              <p:cNvSpPr/>
              <p:nvPr/>
            </p:nvSpPr>
            <p:spPr>
              <a:xfrm>
                <a:off x="38622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50" name="Oval 549"/>
              <p:cNvSpPr/>
              <p:nvPr/>
            </p:nvSpPr>
            <p:spPr>
              <a:xfrm>
                <a:off x="380570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51" name="Oval 550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52" name="Oval 551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53" name="Oval 552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54" name="Oval 553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55" name="Oval 554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562" name="Group 207"/>
          <p:cNvGrpSpPr>
            <a:grpSpLocks noChangeAspect="1"/>
          </p:cNvGrpSpPr>
          <p:nvPr/>
        </p:nvGrpSpPr>
        <p:grpSpPr>
          <a:xfrm>
            <a:off x="635358" y="4163744"/>
            <a:ext cx="574482" cy="500522"/>
            <a:chOff x="349250" y="1543050"/>
            <a:chExt cx="1286471" cy="1079228"/>
          </a:xfrm>
          <a:effectLst/>
        </p:grpSpPr>
        <p:grpSp>
          <p:nvGrpSpPr>
            <p:cNvPr id="563" name="Group 64"/>
            <p:cNvGrpSpPr/>
            <p:nvPr/>
          </p:nvGrpSpPr>
          <p:grpSpPr>
            <a:xfrm>
              <a:off x="349250" y="1691053"/>
              <a:ext cx="304078" cy="356434"/>
              <a:chOff x="514350" y="1691053"/>
              <a:chExt cx="304078" cy="356434"/>
            </a:xfrm>
          </p:grpSpPr>
          <p:sp>
            <p:nvSpPr>
              <p:cNvPr id="616" name="Oval 9"/>
              <p:cNvSpPr/>
              <p:nvPr/>
            </p:nvSpPr>
            <p:spPr>
              <a:xfrm>
                <a:off x="514350" y="196481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17" name="Oval 10"/>
              <p:cNvSpPr/>
              <p:nvPr/>
            </p:nvSpPr>
            <p:spPr>
              <a:xfrm>
                <a:off x="575813" y="19367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18" name="Oval 11"/>
              <p:cNvSpPr/>
              <p:nvPr/>
            </p:nvSpPr>
            <p:spPr>
              <a:xfrm>
                <a:off x="629011" y="188754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19" name="Oval 12"/>
              <p:cNvSpPr/>
              <p:nvPr/>
            </p:nvSpPr>
            <p:spPr>
              <a:xfrm>
                <a:off x="672639" y="182293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20" name="Oval 13"/>
              <p:cNvSpPr/>
              <p:nvPr/>
            </p:nvSpPr>
            <p:spPr>
              <a:xfrm>
                <a:off x="710549" y="17552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21" name="Oval 13"/>
              <p:cNvSpPr/>
              <p:nvPr/>
            </p:nvSpPr>
            <p:spPr>
              <a:xfrm>
                <a:off x="749935" y="169105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564" name="Group 63"/>
            <p:cNvGrpSpPr/>
            <p:nvPr/>
          </p:nvGrpSpPr>
          <p:grpSpPr>
            <a:xfrm>
              <a:off x="624440" y="1543050"/>
              <a:ext cx="629499" cy="577878"/>
              <a:chOff x="789540" y="1543050"/>
              <a:chExt cx="629499" cy="577878"/>
            </a:xfrm>
          </p:grpSpPr>
          <p:sp>
            <p:nvSpPr>
              <p:cNvPr id="602" name="Oval 14"/>
              <p:cNvSpPr/>
              <p:nvPr/>
            </p:nvSpPr>
            <p:spPr>
              <a:xfrm>
                <a:off x="789540" y="162302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03" name="Oval 15"/>
              <p:cNvSpPr/>
              <p:nvPr/>
            </p:nvSpPr>
            <p:spPr>
              <a:xfrm>
                <a:off x="840505" y="15676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04" name="Oval 16"/>
              <p:cNvSpPr/>
              <p:nvPr/>
            </p:nvSpPr>
            <p:spPr>
              <a:xfrm>
                <a:off x="1029061" y="158304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05" name="Oval 17"/>
              <p:cNvSpPr/>
              <p:nvPr/>
            </p:nvSpPr>
            <p:spPr>
              <a:xfrm>
                <a:off x="1072383" y="164456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06" name="Oval 18"/>
              <p:cNvSpPr/>
              <p:nvPr/>
            </p:nvSpPr>
            <p:spPr>
              <a:xfrm>
                <a:off x="1110600" y="179834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07" name="Oval 19"/>
              <p:cNvSpPr/>
              <p:nvPr/>
            </p:nvSpPr>
            <p:spPr>
              <a:xfrm>
                <a:off x="1105504" y="187831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08" name="Oval 20"/>
              <p:cNvSpPr/>
              <p:nvPr/>
            </p:nvSpPr>
            <p:spPr>
              <a:xfrm>
                <a:off x="1115696" y="19613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09" name="Oval 21"/>
              <p:cNvSpPr/>
              <p:nvPr/>
            </p:nvSpPr>
            <p:spPr>
              <a:xfrm>
                <a:off x="1166661" y="201364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10" name="Oval 22"/>
              <p:cNvSpPr/>
              <p:nvPr/>
            </p:nvSpPr>
            <p:spPr>
              <a:xfrm>
                <a:off x="1230365" y="2038251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11" name="Oval 23"/>
              <p:cNvSpPr/>
              <p:nvPr/>
            </p:nvSpPr>
            <p:spPr>
              <a:xfrm>
                <a:off x="1296617" y="202287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12" name="Oval 611"/>
              <p:cNvSpPr/>
              <p:nvPr/>
            </p:nvSpPr>
            <p:spPr>
              <a:xfrm>
                <a:off x="904209" y="154306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13" name="Oval 612"/>
              <p:cNvSpPr/>
              <p:nvPr/>
            </p:nvSpPr>
            <p:spPr>
              <a:xfrm>
                <a:off x="970453" y="15430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14" name="Oval 613"/>
              <p:cNvSpPr/>
              <p:nvPr/>
            </p:nvSpPr>
            <p:spPr>
              <a:xfrm>
                <a:off x="1100409" y="171875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15" name="Oval 23"/>
              <p:cNvSpPr/>
              <p:nvPr/>
            </p:nvSpPr>
            <p:spPr>
              <a:xfrm>
                <a:off x="1350546" y="1969534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565" name="Group 62"/>
            <p:cNvGrpSpPr/>
            <p:nvPr/>
          </p:nvGrpSpPr>
          <p:grpSpPr>
            <a:xfrm>
              <a:off x="1223238" y="1613806"/>
              <a:ext cx="412483" cy="686834"/>
              <a:chOff x="1388338" y="1613806"/>
              <a:chExt cx="412483" cy="686834"/>
            </a:xfrm>
          </p:grpSpPr>
          <p:sp>
            <p:nvSpPr>
              <p:cNvPr id="587" name="Oval 586"/>
              <p:cNvSpPr/>
              <p:nvPr/>
            </p:nvSpPr>
            <p:spPr>
              <a:xfrm>
                <a:off x="1388338" y="190599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88" name="Oval 587"/>
              <p:cNvSpPr/>
              <p:nvPr/>
            </p:nvSpPr>
            <p:spPr>
              <a:xfrm>
                <a:off x="1416373" y="183217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89" name="Oval 588"/>
              <p:cNvSpPr/>
              <p:nvPr/>
            </p:nvSpPr>
            <p:spPr>
              <a:xfrm>
                <a:off x="1436755" y="175528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90" name="Oval 589"/>
              <p:cNvSpPr/>
              <p:nvPr/>
            </p:nvSpPr>
            <p:spPr>
              <a:xfrm>
                <a:off x="1474973" y="168760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91" name="Oval 590"/>
              <p:cNvSpPr/>
              <p:nvPr/>
            </p:nvSpPr>
            <p:spPr>
              <a:xfrm>
                <a:off x="1525938" y="163532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92" name="Oval 591"/>
              <p:cNvSpPr/>
              <p:nvPr/>
            </p:nvSpPr>
            <p:spPr>
              <a:xfrm>
                <a:off x="1589642" y="161380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93" name="Oval 592"/>
              <p:cNvSpPr/>
              <p:nvPr/>
            </p:nvSpPr>
            <p:spPr>
              <a:xfrm>
                <a:off x="1650790" y="16445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94" name="Oval 593"/>
              <p:cNvSpPr/>
              <p:nvPr/>
            </p:nvSpPr>
            <p:spPr>
              <a:xfrm>
                <a:off x="1699207" y="169991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95" name="Oval 594"/>
              <p:cNvSpPr/>
              <p:nvPr/>
            </p:nvSpPr>
            <p:spPr>
              <a:xfrm>
                <a:off x="1724685" y="17737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96" name="Oval 595"/>
              <p:cNvSpPr/>
              <p:nvPr/>
            </p:nvSpPr>
            <p:spPr>
              <a:xfrm>
                <a:off x="1732328" y="18537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97" name="Oval 596"/>
              <p:cNvSpPr/>
              <p:nvPr/>
            </p:nvSpPr>
            <p:spPr>
              <a:xfrm>
                <a:off x="1722137" y="193060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98" name="Oval 597"/>
              <p:cNvSpPr/>
              <p:nvPr/>
            </p:nvSpPr>
            <p:spPr>
              <a:xfrm>
                <a:off x="1696650" y="20044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99" name="Oval 598"/>
              <p:cNvSpPr/>
              <p:nvPr/>
            </p:nvSpPr>
            <p:spPr>
              <a:xfrm>
                <a:off x="1655894" y="206900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00" name="Oval 599"/>
              <p:cNvSpPr/>
              <p:nvPr/>
            </p:nvSpPr>
            <p:spPr>
              <a:xfrm>
                <a:off x="1625320" y="213975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01" name="Oval 600"/>
              <p:cNvSpPr/>
              <p:nvPr/>
            </p:nvSpPr>
            <p:spPr>
              <a:xfrm>
                <a:off x="1616544" y="2217962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566" name="Group 61"/>
            <p:cNvGrpSpPr/>
            <p:nvPr/>
          </p:nvGrpSpPr>
          <p:grpSpPr>
            <a:xfrm>
              <a:off x="1279592" y="2296620"/>
              <a:ext cx="262167" cy="325658"/>
              <a:chOff x="1444692" y="2296620"/>
              <a:chExt cx="262167" cy="325658"/>
            </a:xfrm>
          </p:grpSpPr>
          <p:sp>
            <p:nvSpPr>
              <p:cNvPr id="581" name="Oval 580"/>
              <p:cNvSpPr/>
              <p:nvPr/>
            </p:nvSpPr>
            <p:spPr>
              <a:xfrm>
                <a:off x="1622764" y="22966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82" name="Oval 581"/>
              <p:cNvSpPr/>
              <p:nvPr/>
            </p:nvSpPr>
            <p:spPr>
              <a:xfrm>
                <a:off x="1638366" y="237658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83" name="Oval 582"/>
              <p:cNvSpPr/>
              <p:nvPr/>
            </p:nvSpPr>
            <p:spPr>
              <a:xfrm>
                <a:off x="1620838" y="245347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84" name="Oval 583"/>
              <p:cNvSpPr/>
              <p:nvPr/>
            </p:nvSpPr>
            <p:spPr>
              <a:xfrm>
                <a:off x="1572106" y="250920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85" name="Oval 584"/>
              <p:cNvSpPr/>
              <p:nvPr/>
            </p:nvSpPr>
            <p:spPr>
              <a:xfrm>
                <a:off x="1510651" y="2539602"/>
                <a:ext cx="68493" cy="826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86" name="Oval 585"/>
              <p:cNvSpPr/>
              <p:nvPr/>
            </p:nvSpPr>
            <p:spPr>
              <a:xfrm>
                <a:off x="1444692" y="2523855"/>
                <a:ext cx="68493" cy="826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567" name="Group 65"/>
            <p:cNvGrpSpPr/>
            <p:nvPr/>
          </p:nvGrpSpPr>
          <p:grpSpPr>
            <a:xfrm>
              <a:off x="802734" y="2293545"/>
              <a:ext cx="481661" cy="282962"/>
              <a:chOff x="967834" y="2293545"/>
              <a:chExt cx="481661" cy="282962"/>
            </a:xfrm>
          </p:grpSpPr>
          <p:sp>
            <p:nvSpPr>
              <p:cNvPr id="573" name="Oval 572"/>
              <p:cNvSpPr/>
              <p:nvPr/>
            </p:nvSpPr>
            <p:spPr>
              <a:xfrm>
                <a:off x="1381002" y="24938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74" name="Oval 573"/>
              <p:cNvSpPr/>
              <p:nvPr/>
            </p:nvSpPr>
            <p:spPr>
              <a:xfrm>
                <a:off x="1329738" y="24411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75" name="Oval 574"/>
              <p:cNvSpPr/>
              <p:nvPr/>
            </p:nvSpPr>
            <p:spPr>
              <a:xfrm>
                <a:off x="1278773" y="238889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76" name="Oval 575"/>
              <p:cNvSpPr/>
              <p:nvPr/>
            </p:nvSpPr>
            <p:spPr>
              <a:xfrm>
                <a:off x="1220165" y="234890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77" name="Oval 576"/>
              <p:cNvSpPr/>
              <p:nvPr/>
            </p:nvSpPr>
            <p:spPr>
              <a:xfrm>
                <a:off x="1156777" y="2324299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78" name="Oval 577"/>
              <p:cNvSpPr/>
              <p:nvPr/>
            </p:nvSpPr>
            <p:spPr>
              <a:xfrm>
                <a:off x="1092765" y="229969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79" name="Oval 578"/>
              <p:cNvSpPr/>
              <p:nvPr/>
            </p:nvSpPr>
            <p:spPr>
              <a:xfrm>
                <a:off x="1029061" y="229354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80" name="Oval 579"/>
              <p:cNvSpPr/>
              <p:nvPr/>
            </p:nvSpPr>
            <p:spPr>
              <a:xfrm>
                <a:off x="967834" y="2307686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568" name="Group 66"/>
            <p:cNvGrpSpPr/>
            <p:nvPr/>
          </p:nvGrpSpPr>
          <p:grpSpPr>
            <a:xfrm>
              <a:off x="581127" y="2342762"/>
              <a:ext cx="231563" cy="212217"/>
              <a:chOff x="746227" y="2342762"/>
              <a:chExt cx="231563" cy="212217"/>
            </a:xfrm>
          </p:grpSpPr>
          <p:sp>
            <p:nvSpPr>
              <p:cNvPr id="569" name="Oval 568"/>
              <p:cNvSpPr/>
              <p:nvPr/>
            </p:nvSpPr>
            <p:spPr>
              <a:xfrm>
                <a:off x="909297" y="234276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70" name="Oval 569"/>
              <p:cNvSpPr/>
              <p:nvPr/>
            </p:nvSpPr>
            <p:spPr>
              <a:xfrm>
                <a:off x="853244" y="238273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71" name="Oval 570"/>
              <p:cNvSpPr/>
              <p:nvPr/>
            </p:nvSpPr>
            <p:spPr>
              <a:xfrm>
                <a:off x="802279" y="243233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72" name="Oval 571"/>
              <p:cNvSpPr/>
              <p:nvPr/>
            </p:nvSpPr>
            <p:spPr>
              <a:xfrm>
                <a:off x="746227" y="24723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sp>
        <p:nvSpPr>
          <p:cNvPr id="622" name="TextBox 621"/>
          <p:cNvSpPr txBox="1"/>
          <p:nvPr/>
        </p:nvSpPr>
        <p:spPr>
          <a:xfrm>
            <a:off x="376628" y="4608280"/>
            <a:ext cx="11473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target protein</a:t>
            </a:r>
          </a:p>
        </p:txBody>
      </p:sp>
      <p:sp>
        <p:nvSpPr>
          <p:cNvPr id="623" name="TextBox 622"/>
          <p:cNvSpPr txBox="1"/>
          <p:nvPr/>
        </p:nvSpPr>
        <p:spPr>
          <a:xfrm>
            <a:off x="348635" y="5135089"/>
            <a:ext cx="11473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contaminants</a:t>
            </a:r>
          </a:p>
        </p:txBody>
      </p:sp>
      <p:sp>
        <p:nvSpPr>
          <p:cNvPr id="624" name="Isosceles Triangle 623"/>
          <p:cNvSpPr/>
          <p:nvPr/>
        </p:nvSpPr>
        <p:spPr>
          <a:xfrm>
            <a:off x="876141" y="4914506"/>
            <a:ext cx="91440" cy="9144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" name="Isosceles Triangle 624"/>
          <p:cNvSpPr/>
          <p:nvPr/>
        </p:nvSpPr>
        <p:spPr>
          <a:xfrm>
            <a:off x="1244485" y="2941685"/>
            <a:ext cx="91440" cy="9144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" name="Isosceles Triangle 625"/>
          <p:cNvSpPr/>
          <p:nvPr/>
        </p:nvSpPr>
        <p:spPr>
          <a:xfrm>
            <a:off x="677584" y="2832009"/>
            <a:ext cx="91440" cy="9144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" name="Isosceles Triangle 626"/>
          <p:cNvSpPr/>
          <p:nvPr/>
        </p:nvSpPr>
        <p:spPr>
          <a:xfrm>
            <a:off x="383876" y="3270975"/>
            <a:ext cx="91440" cy="9144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" name="Isosceles Triangle 627"/>
          <p:cNvSpPr/>
          <p:nvPr/>
        </p:nvSpPr>
        <p:spPr>
          <a:xfrm>
            <a:off x="853376" y="3447893"/>
            <a:ext cx="91440" cy="9144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" name="Isosceles Triangle 628"/>
          <p:cNvSpPr/>
          <p:nvPr/>
        </p:nvSpPr>
        <p:spPr>
          <a:xfrm>
            <a:off x="603340" y="3703946"/>
            <a:ext cx="91440" cy="9144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" name="Isosceles Triangle 629"/>
          <p:cNvSpPr/>
          <p:nvPr/>
        </p:nvSpPr>
        <p:spPr>
          <a:xfrm>
            <a:off x="1200693" y="3758791"/>
            <a:ext cx="91440" cy="9144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" name="Isosceles Triangle 630"/>
          <p:cNvSpPr/>
          <p:nvPr/>
        </p:nvSpPr>
        <p:spPr>
          <a:xfrm>
            <a:off x="1485124" y="3338049"/>
            <a:ext cx="91440" cy="9144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" name="Isosceles Triangle 631"/>
          <p:cNvSpPr/>
          <p:nvPr/>
        </p:nvSpPr>
        <p:spPr>
          <a:xfrm>
            <a:off x="740177" y="5091312"/>
            <a:ext cx="91440" cy="9144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Isosceles Triangle 632"/>
          <p:cNvSpPr/>
          <p:nvPr/>
        </p:nvSpPr>
        <p:spPr>
          <a:xfrm>
            <a:off x="967581" y="5091312"/>
            <a:ext cx="91440" cy="9144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" name="Isosceles Triangle 633"/>
          <p:cNvSpPr/>
          <p:nvPr/>
        </p:nvSpPr>
        <p:spPr>
          <a:xfrm>
            <a:off x="3389519" y="2997048"/>
            <a:ext cx="91440" cy="9144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" name="Isosceles Triangle 634"/>
          <p:cNvSpPr/>
          <p:nvPr/>
        </p:nvSpPr>
        <p:spPr>
          <a:xfrm>
            <a:off x="2822618" y="2887372"/>
            <a:ext cx="91440" cy="9144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Isosceles Triangle 635"/>
          <p:cNvSpPr/>
          <p:nvPr/>
        </p:nvSpPr>
        <p:spPr>
          <a:xfrm>
            <a:off x="2528910" y="3326338"/>
            <a:ext cx="91440" cy="9144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7" name="Isosceles Triangle 636"/>
          <p:cNvSpPr/>
          <p:nvPr/>
        </p:nvSpPr>
        <p:spPr>
          <a:xfrm>
            <a:off x="2998410" y="3503256"/>
            <a:ext cx="91440" cy="9144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8" name="Isosceles Triangle 637"/>
          <p:cNvSpPr/>
          <p:nvPr/>
        </p:nvSpPr>
        <p:spPr>
          <a:xfrm>
            <a:off x="2748374" y="3759309"/>
            <a:ext cx="91440" cy="9144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9" name="Isosceles Triangle 638"/>
          <p:cNvSpPr/>
          <p:nvPr/>
        </p:nvSpPr>
        <p:spPr>
          <a:xfrm>
            <a:off x="3345727" y="3814154"/>
            <a:ext cx="91440" cy="9144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0" name="Isosceles Triangle 639"/>
          <p:cNvSpPr/>
          <p:nvPr/>
        </p:nvSpPr>
        <p:spPr>
          <a:xfrm>
            <a:off x="3630158" y="3393412"/>
            <a:ext cx="91440" cy="9144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0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66CC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algn="ctr"/>
            <a:r>
              <a:rPr lang="en-US" dirty="0" smtClean="0"/>
              <a:t>Internal Calibration</a:t>
            </a:r>
            <a:endParaRPr lang="en-US" dirty="0"/>
          </a:p>
        </p:txBody>
      </p:sp>
      <p:sp>
        <p:nvSpPr>
          <p:cNvPr id="701" name="Rectangle 700"/>
          <p:cNvSpPr/>
          <p:nvPr/>
        </p:nvSpPr>
        <p:spPr>
          <a:xfrm>
            <a:off x="4497356" y="5249559"/>
            <a:ext cx="4041242" cy="9114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02" name="TextBox 701"/>
          <p:cNvSpPr txBox="1"/>
          <p:nvPr/>
        </p:nvSpPr>
        <p:spPr>
          <a:xfrm>
            <a:off x="5292874" y="5658404"/>
            <a:ext cx="779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aseline="-25000" dirty="0" smtClean="0">
                <a:latin typeface="Courier New" pitchFamily="49" charset="0"/>
                <a:cs typeface="Courier New" pitchFamily="49" charset="0"/>
              </a:rPr>
              <a:t>SIL</a:t>
            </a:r>
          </a:p>
        </p:txBody>
      </p:sp>
      <p:sp>
        <p:nvSpPr>
          <p:cNvPr id="703" name="TextBox 702"/>
          <p:cNvSpPr txBox="1"/>
          <p:nvPr/>
        </p:nvSpPr>
        <p:spPr>
          <a:xfrm>
            <a:off x="5292874" y="5385657"/>
            <a:ext cx="779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aseline="-25000" dirty="0" smtClean="0">
                <a:latin typeface="Courier New" pitchFamily="49" charset="0"/>
                <a:cs typeface="Courier New" pitchFamily="49" charset="0"/>
              </a:rPr>
              <a:t>NAT</a:t>
            </a:r>
          </a:p>
        </p:txBody>
      </p:sp>
      <p:sp>
        <p:nvSpPr>
          <p:cNvPr id="704" name="TextBox 703"/>
          <p:cNvSpPr txBox="1"/>
          <p:nvPr/>
        </p:nvSpPr>
        <p:spPr>
          <a:xfrm>
            <a:off x="4530163" y="5658404"/>
            <a:ext cx="779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[SIL]</a:t>
            </a:r>
            <a:endParaRPr lang="en-US" sz="1400" baseline="-25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05" name="TextBox 704"/>
          <p:cNvSpPr txBox="1"/>
          <p:nvPr/>
        </p:nvSpPr>
        <p:spPr>
          <a:xfrm>
            <a:off x="4530163" y="5385657"/>
            <a:ext cx="779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[NAT]</a:t>
            </a:r>
            <a:endParaRPr lang="en-US" sz="1400" baseline="-25000" dirty="0" smtClean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706" name="Straight Connector 705"/>
          <p:cNvCxnSpPr/>
          <p:nvPr/>
        </p:nvCxnSpPr>
        <p:spPr>
          <a:xfrm>
            <a:off x="5443545" y="5700535"/>
            <a:ext cx="4272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7" name="Straight Connector 706"/>
          <p:cNvCxnSpPr/>
          <p:nvPr/>
        </p:nvCxnSpPr>
        <p:spPr>
          <a:xfrm>
            <a:off x="4680834" y="5700535"/>
            <a:ext cx="4272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8" name="TextBox 707"/>
          <p:cNvSpPr txBox="1"/>
          <p:nvPr/>
        </p:nvSpPr>
        <p:spPr>
          <a:xfrm>
            <a:off x="4902285" y="5543096"/>
            <a:ext cx="779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=</a:t>
            </a:r>
            <a:endParaRPr lang="en-US" sz="1400" baseline="-25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09" name="TextBox 708"/>
          <p:cNvSpPr txBox="1"/>
          <p:nvPr/>
        </p:nvSpPr>
        <p:spPr>
          <a:xfrm>
            <a:off x="7198585" y="5669271"/>
            <a:ext cx="779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aseline="-25000" dirty="0" smtClean="0">
                <a:latin typeface="Courier New" pitchFamily="49" charset="0"/>
                <a:cs typeface="Courier New" pitchFamily="49" charset="0"/>
              </a:rPr>
              <a:t>SIL</a:t>
            </a:r>
          </a:p>
        </p:txBody>
      </p:sp>
      <p:sp>
        <p:nvSpPr>
          <p:cNvPr id="710" name="TextBox 709"/>
          <p:cNvSpPr txBox="1"/>
          <p:nvPr/>
        </p:nvSpPr>
        <p:spPr>
          <a:xfrm>
            <a:off x="7198585" y="5396524"/>
            <a:ext cx="779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aseline="-25000" dirty="0" smtClean="0">
                <a:latin typeface="Courier New" pitchFamily="49" charset="0"/>
                <a:cs typeface="Courier New" pitchFamily="49" charset="0"/>
              </a:rPr>
              <a:t>NAT</a:t>
            </a:r>
          </a:p>
        </p:txBody>
      </p:sp>
      <p:sp>
        <p:nvSpPr>
          <p:cNvPr id="711" name="TextBox 710"/>
          <p:cNvSpPr txBox="1"/>
          <p:nvPr/>
        </p:nvSpPr>
        <p:spPr>
          <a:xfrm>
            <a:off x="7871496" y="5525475"/>
            <a:ext cx="779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[SIL]</a:t>
            </a:r>
            <a:endParaRPr lang="en-US" sz="1400" baseline="-25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12" name="TextBox 711"/>
          <p:cNvSpPr txBox="1"/>
          <p:nvPr/>
        </p:nvSpPr>
        <p:spPr>
          <a:xfrm>
            <a:off x="6435874" y="5525475"/>
            <a:ext cx="779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[NAT]</a:t>
            </a:r>
            <a:endParaRPr lang="en-US" sz="1400" baseline="-25000" dirty="0" smtClean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713" name="Straight Connector 712"/>
          <p:cNvCxnSpPr/>
          <p:nvPr/>
        </p:nvCxnSpPr>
        <p:spPr>
          <a:xfrm>
            <a:off x="7349256" y="5709548"/>
            <a:ext cx="4272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4" name="TextBox 713"/>
          <p:cNvSpPr txBox="1"/>
          <p:nvPr/>
        </p:nvSpPr>
        <p:spPr>
          <a:xfrm>
            <a:off x="6816874" y="5553963"/>
            <a:ext cx="779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=</a:t>
            </a:r>
            <a:endParaRPr lang="en-US" sz="1400" baseline="-25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15" name="TextBox 714"/>
          <p:cNvSpPr txBox="1"/>
          <p:nvPr/>
        </p:nvSpPr>
        <p:spPr>
          <a:xfrm>
            <a:off x="7526859" y="5553963"/>
            <a:ext cx="779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×</a:t>
            </a:r>
            <a:endParaRPr lang="en-US" sz="1400" baseline="-25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16" name="Right Arrow 715"/>
          <p:cNvSpPr/>
          <p:nvPr/>
        </p:nvSpPr>
        <p:spPr>
          <a:xfrm>
            <a:off x="5978674" y="5560399"/>
            <a:ext cx="491730" cy="283614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918955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Rounded Rectangle 372"/>
          <p:cNvSpPr/>
          <p:nvPr/>
        </p:nvSpPr>
        <p:spPr>
          <a:xfrm flipV="1">
            <a:off x="587375" y="4754563"/>
            <a:ext cx="8050213" cy="1752600"/>
          </a:xfrm>
          <a:prstGeom prst="roundRect">
            <a:avLst>
              <a:gd name="adj" fmla="val 2276"/>
            </a:avLst>
          </a:prstGeom>
          <a:solidFill>
            <a:srgbClr val="4F81BD">
              <a:lumMod val="20000"/>
              <a:lumOff val="80000"/>
            </a:srgbClr>
          </a:solidFill>
          <a:ln w="1587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4" name="TextBox 373"/>
          <p:cNvSpPr txBox="1"/>
          <p:nvPr/>
        </p:nvSpPr>
        <p:spPr>
          <a:xfrm>
            <a:off x="684213" y="1889012"/>
            <a:ext cx="849312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endParaRPr lang="en-US" sz="1200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75" name="Group 2831"/>
          <p:cNvGrpSpPr>
            <a:grpSpLocks/>
          </p:cNvGrpSpPr>
          <p:nvPr/>
        </p:nvGrpSpPr>
        <p:grpSpPr bwMode="auto">
          <a:xfrm>
            <a:off x="987425" y="2485912"/>
            <a:ext cx="147638" cy="441325"/>
            <a:chOff x="1382372" y="1792465"/>
            <a:chExt cx="184160" cy="537705"/>
          </a:xfrm>
        </p:grpSpPr>
        <p:sp>
          <p:nvSpPr>
            <p:cNvPr id="376" name="Freeform 102"/>
            <p:cNvSpPr>
              <a:spLocks noChangeAspect="1"/>
            </p:cNvSpPr>
            <p:nvPr/>
          </p:nvSpPr>
          <p:spPr bwMode="auto">
            <a:xfrm>
              <a:off x="1394253" y="1842754"/>
              <a:ext cx="158417" cy="487416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kern="0" dirty="0">
                <a:solidFill>
                  <a:sysClr val="windowText" lastClr="000000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377" name="Freeform 103"/>
            <p:cNvSpPr>
              <a:spLocks noChangeAspect="1"/>
            </p:cNvSpPr>
            <p:nvPr/>
          </p:nvSpPr>
          <p:spPr bwMode="auto">
            <a:xfrm>
              <a:off x="1396234" y="1817609"/>
              <a:ext cx="156436" cy="257248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kern="0" dirty="0">
                <a:solidFill>
                  <a:sysClr val="windowText" lastClr="000000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378" name="Oval 104"/>
            <p:cNvSpPr>
              <a:spLocks noChangeAspect="1" noChangeArrowheads="1"/>
            </p:cNvSpPr>
            <p:nvPr/>
          </p:nvSpPr>
          <p:spPr bwMode="auto">
            <a:xfrm>
              <a:off x="1394253" y="2051647"/>
              <a:ext cx="158417" cy="42552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kern="0" dirty="0">
                <a:solidFill>
                  <a:sysClr val="windowText" lastClr="000000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379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0289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kern="0" dirty="0">
                <a:solidFill>
                  <a:sysClr val="windowText" lastClr="000000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380" name="Oval 106"/>
            <p:cNvSpPr>
              <a:spLocks noChangeAspect="1" noChangeArrowheads="1"/>
            </p:cNvSpPr>
            <p:nvPr/>
          </p:nvSpPr>
          <p:spPr bwMode="auto">
            <a:xfrm>
              <a:off x="1402174" y="1800202"/>
              <a:ext cx="148516" cy="36749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kern="0" dirty="0">
                <a:solidFill>
                  <a:sysClr val="windowText" lastClr="000000"/>
                </a:solidFill>
                <a:latin typeface="Arial"/>
                <a:cs typeface="Arial" panose="020B0604020202020204" pitchFamily="34" charset="0"/>
              </a:endParaRPr>
            </a:p>
          </p:txBody>
        </p:sp>
      </p:grpSp>
      <p:grpSp>
        <p:nvGrpSpPr>
          <p:cNvPr id="381" name="Group 207"/>
          <p:cNvGrpSpPr>
            <a:grpSpLocks noChangeAspect="1"/>
          </p:cNvGrpSpPr>
          <p:nvPr/>
        </p:nvGrpSpPr>
        <p:grpSpPr bwMode="auto">
          <a:xfrm>
            <a:off x="503238" y="1003187"/>
            <a:ext cx="936625" cy="814387"/>
            <a:chOff x="349250" y="1543050"/>
            <a:chExt cx="1286471" cy="1079229"/>
          </a:xfrm>
        </p:grpSpPr>
        <p:grpSp>
          <p:nvGrpSpPr>
            <p:cNvPr id="382" name="Group 64"/>
            <p:cNvGrpSpPr>
              <a:grpSpLocks/>
            </p:cNvGrpSpPr>
            <p:nvPr/>
          </p:nvGrpSpPr>
          <p:grpSpPr bwMode="auto">
            <a:xfrm>
              <a:off x="349250" y="1687617"/>
              <a:ext cx="302918" cy="359870"/>
              <a:chOff x="514350" y="1687617"/>
              <a:chExt cx="302918" cy="359870"/>
            </a:xfrm>
          </p:grpSpPr>
          <p:sp>
            <p:nvSpPr>
              <p:cNvPr id="435" name="Oval 9"/>
              <p:cNvSpPr/>
              <p:nvPr/>
            </p:nvSpPr>
            <p:spPr>
              <a:xfrm>
                <a:off x="514350" y="196481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36" name="Oval 10"/>
              <p:cNvSpPr/>
              <p:nvPr/>
            </p:nvSpPr>
            <p:spPr>
              <a:xfrm>
                <a:off x="575813" y="19367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37" name="Oval 11"/>
              <p:cNvSpPr/>
              <p:nvPr/>
            </p:nvSpPr>
            <p:spPr>
              <a:xfrm>
                <a:off x="629011" y="188754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38" name="Oval 12"/>
              <p:cNvSpPr/>
              <p:nvPr/>
            </p:nvSpPr>
            <p:spPr>
              <a:xfrm>
                <a:off x="672639" y="182293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39" name="Oval 13"/>
              <p:cNvSpPr/>
              <p:nvPr/>
            </p:nvSpPr>
            <p:spPr>
              <a:xfrm>
                <a:off x="710549" y="17552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40" name="Oval 27"/>
              <p:cNvSpPr/>
              <p:nvPr/>
            </p:nvSpPr>
            <p:spPr>
              <a:xfrm>
                <a:off x="748775" y="1687617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83" name="Group 63"/>
            <p:cNvGrpSpPr>
              <a:grpSpLocks/>
            </p:cNvGrpSpPr>
            <p:nvPr/>
          </p:nvGrpSpPr>
          <p:grpSpPr bwMode="auto">
            <a:xfrm>
              <a:off x="624440" y="1543050"/>
              <a:ext cx="626526" cy="577878"/>
              <a:chOff x="789540" y="1543050"/>
              <a:chExt cx="626526" cy="577878"/>
            </a:xfrm>
          </p:grpSpPr>
          <p:sp>
            <p:nvSpPr>
              <p:cNvPr id="421" name="Oval 14"/>
              <p:cNvSpPr/>
              <p:nvPr/>
            </p:nvSpPr>
            <p:spPr>
              <a:xfrm>
                <a:off x="789540" y="162302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22" name="Oval 15"/>
              <p:cNvSpPr/>
              <p:nvPr/>
            </p:nvSpPr>
            <p:spPr>
              <a:xfrm>
                <a:off x="840505" y="15676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23" name="Oval 16"/>
              <p:cNvSpPr/>
              <p:nvPr/>
            </p:nvSpPr>
            <p:spPr>
              <a:xfrm>
                <a:off x="1029061" y="158304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24" name="Oval 17"/>
              <p:cNvSpPr/>
              <p:nvPr/>
            </p:nvSpPr>
            <p:spPr>
              <a:xfrm>
                <a:off x="1072383" y="164456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25" name="Oval 18"/>
              <p:cNvSpPr/>
              <p:nvPr/>
            </p:nvSpPr>
            <p:spPr>
              <a:xfrm>
                <a:off x="1110600" y="179834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26" name="Oval 19"/>
              <p:cNvSpPr/>
              <p:nvPr/>
            </p:nvSpPr>
            <p:spPr>
              <a:xfrm>
                <a:off x="1105504" y="187831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27" name="Oval 20"/>
              <p:cNvSpPr/>
              <p:nvPr/>
            </p:nvSpPr>
            <p:spPr>
              <a:xfrm>
                <a:off x="1115696" y="19613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28" name="Oval 21"/>
              <p:cNvSpPr/>
              <p:nvPr/>
            </p:nvSpPr>
            <p:spPr>
              <a:xfrm>
                <a:off x="1166661" y="201364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29" name="Oval 22"/>
              <p:cNvSpPr/>
              <p:nvPr/>
            </p:nvSpPr>
            <p:spPr>
              <a:xfrm>
                <a:off x="1230365" y="2038251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30" name="Oval 23"/>
              <p:cNvSpPr/>
              <p:nvPr/>
            </p:nvSpPr>
            <p:spPr>
              <a:xfrm>
                <a:off x="1296617" y="202287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31" name="Oval 24"/>
              <p:cNvSpPr/>
              <p:nvPr/>
            </p:nvSpPr>
            <p:spPr>
              <a:xfrm>
                <a:off x="1347573" y="1970580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32" name="Oval 431"/>
              <p:cNvSpPr/>
              <p:nvPr/>
            </p:nvSpPr>
            <p:spPr>
              <a:xfrm>
                <a:off x="904209" y="154306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33" name="Oval 432"/>
              <p:cNvSpPr/>
              <p:nvPr/>
            </p:nvSpPr>
            <p:spPr>
              <a:xfrm>
                <a:off x="970453" y="15430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34" name="Oval 433"/>
              <p:cNvSpPr/>
              <p:nvPr/>
            </p:nvSpPr>
            <p:spPr>
              <a:xfrm>
                <a:off x="1100409" y="171875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84" name="Group 62"/>
            <p:cNvGrpSpPr>
              <a:grpSpLocks/>
            </p:cNvGrpSpPr>
            <p:nvPr/>
          </p:nvGrpSpPr>
          <p:grpSpPr bwMode="auto">
            <a:xfrm>
              <a:off x="1223238" y="1613806"/>
              <a:ext cx="412483" cy="685519"/>
              <a:chOff x="1388338" y="1613806"/>
              <a:chExt cx="412483" cy="685519"/>
            </a:xfrm>
          </p:grpSpPr>
          <p:sp>
            <p:nvSpPr>
              <p:cNvPr id="406" name="Oval 405"/>
              <p:cNvSpPr/>
              <p:nvPr/>
            </p:nvSpPr>
            <p:spPr>
              <a:xfrm>
                <a:off x="1388338" y="190599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07" name="Oval 406"/>
              <p:cNvSpPr/>
              <p:nvPr/>
            </p:nvSpPr>
            <p:spPr>
              <a:xfrm>
                <a:off x="1416373" y="183217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08" name="Oval 407"/>
              <p:cNvSpPr/>
              <p:nvPr/>
            </p:nvSpPr>
            <p:spPr>
              <a:xfrm>
                <a:off x="1436755" y="175528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09" name="Oval 408"/>
              <p:cNvSpPr/>
              <p:nvPr/>
            </p:nvSpPr>
            <p:spPr>
              <a:xfrm>
                <a:off x="1474973" y="168760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10" name="Oval 409"/>
              <p:cNvSpPr/>
              <p:nvPr/>
            </p:nvSpPr>
            <p:spPr>
              <a:xfrm>
                <a:off x="1525938" y="163532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11" name="Oval 410"/>
              <p:cNvSpPr/>
              <p:nvPr/>
            </p:nvSpPr>
            <p:spPr>
              <a:xfrm>
                <a:off x="1589642" y="161380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12" name="Oval 411"/>
              <p:cNvSpPr/>
              <p:nvPr/>
            </p:nvSpPr>
            <p:spPr>
              <a:xfrm>
                <a:off x="1650790" y="16445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13" name="Oval 412"/>
              <p:cNvSpPr/>
              <p:nvPr/>
            </p:nvSpPr>
            <p:spPr>
              <a:xfrm>
                <a:off x="1699207" y="169991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14" name="Oval 413"/>
              <p:cNvSpPr/>
              <p:nvPr/>
            </p:nvSpPr>
            <p:spPr>
              <a:xfrm>
                <a:off x="1724685" y="17737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15" name="Oval 414"/>
              <p:cNvSpPr/>
              <p:nvPr/>
            </p:nvSpPr>
            <p:spPr>
              <a:xfrm>
                <a:off x="1732328" y="18537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16" name="Oval 415"/>
              <p:cNvSpPr/>
              <p:nvPr/>
            </p:nvSpPr>
            <p:spPr>
              <a:xfrm>
                <a:off x="1722137" y="193060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17" name="Oval 416"/>
              <p:cNvSpPr/>
              <p:nvPr/>
            </p:nvSpPr>
            <p:spPr>
              <a:xfrm>
                <a:off x="1696650" y="20044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18" name="Oval 417"/>
              <p:cNvSpPr/>
              <p:nvPr/>
            </p:nvSpPr>
            <p:spPr>
              <a:xfrm>
                <a:off x="1655894" y="206900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19" name="Oval 418"/>
              <p:cNvSpPr/>
              <p:nvPr/>
            </p:nvSpPr>
            <p:spPr>
              <a:xfrm>
                <a:off x="1625320" y="213975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20" name="Oval 419"/>
              <p:cNvSpPr/>
              <p:nvPr/>
            </p:nvSpPr>
            <p:spPr>
              <a:xfrm>
                <a:off x="1610332" y="2216648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85" name="Group 61"/>
            <p:cNvGrpSpPr>
              <a:grpSpLocks/>
            </p:cNvGrpSpPr>
            <p:nvPr/>
          </p:nvGrpSpPr>
          <p:grpSpPr bwMode="auto">
            <a:xfrm>
              <a:off x="1276751" y="2296620"/>
              <a:ext cx="265008" cy="325659"/>
              <a:chOff x="1441851" y="2296620"/>
              <a:chExt cx="265008" cy="325659"/>
            </a:xfrm>
          </p:grpSpPr>
          <p:sp>
            <p:nvSpPr>
              <p:cNvPr id="400" name="Oval 399"/>
              <p:cNvSpPr/>
              <p:nvPr/>
            </p:nvSpPr>
            <p:spPr>
              <a:xfrm>
                <a:off x="1622764" y="22966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01" name="Oval 400"/>
              <p:cNvSpPr/>
              <p:nvPr/>
            </p:nvSpPr>
            <p:spPr>
              <a:xfrm>
                <a:off x="1638366" y="237658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02" name="Oval 401"/>
              <p:cNvSpPr/>
              <p:nvPr/>
            </p:nvSpPr>
            <p:spPr>
              <a:xfrm>
                <a:off x="1620838" y="245347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03" name="Oval 402"/>
              <p:cNvSpPr/>
              <p:nvPr/>
            </p:nvSpPr>
            <p:spPr>
              <a:xfrm>
                <a:off x="1572106" y="250920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04" name="Oval 403"/>
              <p:cNvSpPr/>
              <p:nvPr/>
            </p:nvSpPr>
            <p:spPr>
              <a:xfrm>
                <a:off x="1510651" y="25396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05" name="Oval 404"/>
              <p:cNvSpPr/>
              <p:nvPr/>
            </p:nvSpPr>
            <p:spPr>
              <a:xfrm>
                <a:off x="1441851" y="2530376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86" name="Group 65"/>
            <p:cNvGrpSpPr>
              <a:grpSpLocks/>
            </p:cNvGrpSpPr>
            <p:nvPr/>
          </p:nvGrpSpPr>
          <p:grpSpPr bwMode="auto">
            <a:xfrm>
              <a:off x="802805" y="2293545"/>
              <a:ext cx="481590" cy="282962"/>
              <a:chOff x="967905" y="2293545"/>
              <a:chExt cx="481590" cy="282962"/>
            </a:xfrm>
          </p:grpSpPr>
          <p:sp>
            <p:nvSpPr>
              <p:cNvPr id="392" name="Oval 391"/>
              <p:cNvSpPr/>
              <p:nvPr/>
            </p:nvSpPr>
            <p:spPr>
              <a:xfrm>
                <a:off x="1381002" y="24938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393" name="Oval 392"/>
              <p:cNvSpPr/>
              <p:nvPr/>
            </p:nvSpPr>
            <p:spPr>
              <a:xfrm>
                <a:off x="1329738" y="24411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394" name="Oval 393"/>
              <p:cNvSpPr/>
              <p:nvPr/>
            </p:nvSpPr>
            <p:spPr>
              <a:xfrm>
                <a:off x="1278773" y="238889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395" name="Oval 394"/>
              <p:cNvSpPr/>
              <p:nvPr/>
            </p:nvSpPr>
            <p:spPr>
              <a:xfrm>
                <a:off x="1220165" y="234890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396" name="Oval 395"/>
              <p:cNvSpPr/>
              <p:nvPr/>
            </p:nvSpPr>
            <p:spPr>
              <a:xfrm>
                <a:off x="1156777" y="2324299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397" name="Oval 396"/>
              <p:cNvSpPr/>
              <p:nvPr/>
            </p:nvSpPr>
            <p:spPr>
              <a:xfrm>
                <a:off x="1092765" y="229969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398" name="Oval 397"/>
              <p:cNvSpPr/>
              <p:nvPr/>
            </p:nvSpPr>
            <p:spPr>
              <a:xfrm>
                <a:off x="1029061" y="229354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399" name="Oval 398"/>
              <p:cNvSpPr/>
              <p:nvPr/>
            </p:nvSpPr>
            <p:spPr>
              <a:xfrm>
                <a:off x="967905" y="2308922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87" name="Group 66"/>
            <p:cNvGrpSpPr>
              <a:grpSpLocks/>
            </p:cNvGrpSpPr>
            <p:nvPr/>
          </p:nvGrpSpPr>
          <p:grpSpPr bwMode="auto">
            <a:xfrm>
              <a:off x="581127" y="2342762"/>
              <a:ext cx="231563" cy="212217"/>
              <a:chOff x="746227" y="2342762"/>
              <a:chExt cx="231563" cy="212217"/>
            </a:xfrm>
          </p:grpSpPr>
          <p:sp>
            <p:nvSpPr>
              <p:cNvPr id="388" name="Oval 387"/>
              <p:cNvSpPr/>
              <p:nvPr/>
            </p:nvSpPr>
            <p:spPr>
              <a:xfrm>
                <a:off x="909297" y="234276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389" name="Oval 388"/>
              <p:cNvSpPr/>
              <p:nvPr/>
            </p:nvSpPr>
            <p:spPr>
              <a:xfrm>
                <a:off x="853244" y="238273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390" name="Oval 389"/>
              <p:cNvSpPr/>
              <p:nvPr/>
            </p:nvSpPr>
            <p:spPr>
              <a:xfrm>
                <a:off x="802279" y="243233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391" name="Oval 390"/>
              <p:cNvSpPr/>
              <p:nvPr/>
            </p:nvSpPr>
            <p:spPr>
              <a:xfrm>
                <a:off x="746227" y="24723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41" name="Oval 440"/>
          <p:cNvSpPr/>
          <p:nvPr/>
        </p:nvSpPr>
        <p:spPr>
          <a:xfrm>
            <a:off x="654050" y="1941399"/>
            <a:ext cx="185738" cy="184150"/>
          </a:xfrm>
          <a:prstGeom prst="ellipse">
            <a:avLst/>
          </a:prstGeom>
          <a:solidFill>
            <a:srgbClr val="EEECE1">
              <a:lumMod val="75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05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cxnSp>
        <p:nvCxnSpPr>
          <p:cNvPr id="442" name="Straight Arrow Connector 441"/>
          <p:cNvCxnSpPr/>
          <p:nvPr/>
        </p:nvCxnSpPr>
        <p:spPr>
          <a:xfrm>
            <a:off x="1068388" y="2158887"/>
            <a:ext cx="0" cy="27305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443" name="Straight Arrow Connector 563"/>
          <p:cNvCxnSpPr>
            <a:cxnSpLocks noChangeShapeType="1"/>
          </p:cNvCxnSpPr>
          <p:nvPr/>
        </p:nvCxnSpPr>
        <p:spPr bwMode="auto">
          <a:xfrm>
            <a:off x="1227138" y="2698637"/>
            <a:ext cx="304800" cy="0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44" name="Picture 443"/>
          <p:cNvPicPr>
            <a:picLocks noChangeAspect="1"/>
          </p:cNvPicPr>
          <p:nvPr/>
        </p:nvPicPr>
        <p:blipFill rotWithShape="1">
          <a:blip r:embed="rId2"/>
          <a:srcRect l="31481" t="16125" r="30247" b="21119"/>
          <a:stretch/>
        </p:blipFill>
        <p:spPr>
          <a:xfrm>
            <a:off x="1646238" y="2285887"/>
            <a:ext cx="790575" cy="9620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45" name="TextBox 444"/>
          <p:cNvSpPr txBox="1"/>
          <p:nvPr/>
        </p:nvSpPr>
        <p:spPr>
          <a:xfrm>
            <a:off x="1403350" y="1882662"/>
            <a:ext cx="128428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Protein-Level</a:t>
            </a:r>
          </a:p>
          <a:p>
            <a:pPr algn="ctr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Enrichment</a:t>
            </a:r>
          </a:p>
        </p:txBody>
      </p:sp>
      <p:sp>
        <p:nvSpPr>
          <p:cNvPr id="446" name="TextBox 445"/>
          <p:cNvSpPr txBox="1"/>
          <p:nvPr/>
        </p:nvSpPr>
        <p:spPr>
          <a:xfrm>
            <a:off x="1403350" y="3209812"/>
            <a:ext cx="1284288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(optional)</a:t>
            </a:r>
          </a:p>
        </p:txBody>
      </p:sp>
      <p:cxnSp>
        <p:nvCxnSpPr>
          <p:cNvPr id="447" name="Straight Arrow Connector 567"/>
          <p:cNvCxnSpPr>
            <a:cxnSpLocks noChangeShapeType="1"/>
          </p:cNvCxnSpPr>
          <p:nvPr/>
        </p:nvCxnSpPr>
        <p:spPr bwMode="auto">
          <a:xfrm>
            <a:off x="2560638" y="2698637"/>
            <a:ext cx="1219200" cy="0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8" name="Arc 447"/>
          <p:cNvSpPr/>
          <p:nvPr/>
        </p:nvSpPr>
        <p:spPr>
          <a:xfrm>
            <a:off x="2757488" y="763474"/>
            <a:ext cx="533400" cy="1933575"/>
          </a:xfrm>
          <a:prstGeom prst="arc">
            <a:avLst>
              <a:gd name="adj1" fmla="val 5451915"/>
              <a:gd name="adj2" fmla="val 10609210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 dirty="0">
              <a:solidFill>
                <a:sysClr val="windowText" lastClr="000000"/>
              </a:solidFill>
              <a:latin typeface="Arial"/>
              <a:cs typeface="Arial" panose="020B0604020202020204" pitchFamily="34" charset="0"/>
            </a:endParaRPr>
          </a:p>
        </p:txBody>
      </p:sp>
      <p:sp>
        <p:nvSpPr>
          <p:cNvPr id="449" name="Arc 448"/>
          <p:cNvSpPr/>
          <p:nvPr/>
        </p:nvSpPr>
        <p:spPr>
          <a:xfrm>
            <a:off x="3322638" y="1922349"/>
            <a:ext cx="533400" cy="776288"/>
          </a:xfrm>
          <a:prstGeom prst="arc">
            <a:avLst>
              <a:gd name="adj1" fmla="val 5451915"/>
              <a:gd name="adj2" fmla="val 10609210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 dirty="0">
              <a:solidFill>
                <a:sysClr val="windowText" lastClr="000000"/>
              </a:solidFill>
              <a:latin typeface="Arial"/>
              <a:cs typeface="Arial" panose="020B0604020202020204" pitchFamily="34" charset="0"/>
            </a:endParaRPr>
          </a:p>
        </p:txBody>
      </p:sp>
      <p:grpSp>
        <p:nvGrpSpPr>
          <p:cNvPr id="450" name="Group 570"/>
          <p:cNvGrpSpPr>
            <a:grpSpLocks/>
          </p:cNvGrpSpPr>
          <p:nvPr/>
        </p:nvGrpSpPr>
        <p:grpSpPr bwMode="auto">
          <a:xfrm>
            <a:off x="2127250" y="1369899"/>
            <a:ext cx="1455738" cy="61913"/>
            <a:chOff x="1524000" y="1623825"/>
            <a:chExt cx="1456675" cy="61880"/>
          </a:xfrm>
        </p:grpSpPr>
        <p:grpSp>
          <p:nvGrpSpPr>
            <p:cNvPr id="451" name="Group 823"/>
            <p:cNvGrpSpPr>
              <a:grpSpLocks noChangeAspect="1"/>
            </p:cNvGrpSpPr>
            <p:nvPr/>
          </p:nvGrpSpPr>
          <p:grpSpPr bwMode="auto">
            <a:xfrm flipH="1">
              <a:off x="1524000" y="1623825"/>
              <a:ext cx="234944" cy="61880"/>
              <a:chOff x="3522809" y="4039141"/>
              <a:chExt cx="286515" cy="75463"/>
            </a:xfrm>
          </p:grpSpPr>
          <p:sp>
            <p:nvSpPr>
              <p:cNvPr id="481" name="Oval 480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82" name="Oval 481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83" name="Oval 482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84" name="Oval 483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85" name="Oval 484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52" name="Group 824"/>
            <p:cNvGrpSpPr>
              <a:grpSpLocks noChangeAspect="1"/>
            </p:cNvGrpSpPr>
            <p:nvPr/>
          </p:nvGrpSpPr>
          <p:grpSpPr bwMode="auto">
            <a:xfrm flipH="1">
              <a:off x="1758946" y="1623825"/>
              <a:ext cx="374134" cy="61880"/>
              <a:chOff x="3522809" y="4039141"/>
              <a:chExt cx="456258" cy="75463"/>
            </a:xfrm>
          </p:grpSpPr>
          <p:sp>
            <p:nvSpPr>
              <p:cNvPr id="473" name="Oval 472"/>
              <p:cNvSpPr/>
              <p:nvPr/>
            </p:nvSpPr>
            <p:spPr>
              <a:xfrm>
                <a:off x="3918872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74" name="Oval 473"/>
              <p:cNvSpPr/>
              <p:nvPr/>
            </p:nvSpPr>
            <p:spPr>
              <a:xfrm>
                <a:off x="38622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75" name="Oval 474"/>
              <p:cNvSpPr/>
              <p:nvPr/>
            </p:nvSpPr>
            <p:spPr>
              <a:xfrm>
                <a:off x="380570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76" name="Oval 475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77" name="Oval 476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78" name="Oval 477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79" name="Oval 478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80" name="Oval 479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53" name="Group 825"/>
            <p:cNvGrpSpPr>
              <a:grpSpLocks noChangeAspect="1"/>
            </p:cNvGrpSpPr>
            <p:nvPr/>
          </p:nvGrpSpPr>
          <p:grpSpPr bwMode="auto">
            <a:xfrm flipH="1">
              <a:off x="2133080" y="1623825"/>
              <a:ext cx="374134" cy="61880"/>
              <a:chOff x="3522809" y="4039141"/>
              <a:chExt cx="456258" cy="75463"/>
            </a:xfrm>
          </p:grpSpPr>
          <p:sp>
            <p:nvSpPr>
              <p:cNvPr id="465" name="Oval 464"/>
              <p:cNvSpPr/>
              <p:nvPr/>
            </p:nvSpPr>
            <p:spPr>
              <a:xfrm>
                <a:off x="3918872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66" name="Oval 465"/>
              <p:cNvSpPr/>
              <p:nvPr/>
            </p:nvSpPr>
            <p:spPr>
              <a:xfrm>
                <a:off x="38622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67" name="Oval 466"/>
              <p:cNvSpPr/>
              <p:nvPr/>
            </p:nvSpPr>
            <p:spPr>
              <a:xfrm>
                <a:off x="380570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68" name="Oval 467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69" name="Oval 468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70" name="Oval 469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71" name="Oval 470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72" name="Oval 471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54" name="Group 826"/>
            <p:cNvGrpSpPr>
              <a:grpSpLocks/>
            </p:cNvGrpSpPr>
            <p:nvPr/>
          </p:nvGrpSpPr>
          <p:grpSpPr bwMode="auto">
            <a:xfrm>
              <a:off x="2507214" y="1623825"/>
              <a:ext cx="473461" cy="61880"/>
              <a:chOff x="2507214" y="1623825"/>
              <a:chExt cx="473461" cy="61880"/>
            </a:xfrm>
          </p:grpSpPr>
          <p:sp>
            <p:nvSpPr>
              <p:cNvPr id="455" name="Oval 454"/>
              <p:cNvSpPr/>
              <p:nvPr/>
            </p:nvSpPr>
            <p:spPr>
              <a:xfrm flipH="1">
                <a:off x="2507214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56" name="Oval 455"/>
              <p:cNvSpPr/>
              <p:nvPr/>
            </p:nvSpPr>
            <p:spPr>
              <a:xfrm flipH="1">
                <a:off x="2553612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57" name="Oval 456"/>
              <p:cNvSpPr/>
              <p:nvPr/>
            </p:nvSpPr>
            <p:spPr>
              <a:xfrm flipH="1">
                <a:off x="2600008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58" name="Oval 457"/>
              <p:cNvSpPr/>
              <p:nvPr/>
            </p:nvSpPr>
            <p:spPr>
              <a:xfrm flipH="1">
                <a:off x="2646404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59" name="Oval 458"/>
              <p:cNvSpPr/>
              <p:nvPr/>
            </p:nvSpPr>
            <p:spPr>
              <a:xfrm flipH="1">
                <a:off x="2692800" y="1623825"/>
                <a:ext cx="49360" cy="61880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60" name="Oval 459"/>
              <p:cNvSpPr/>
              <p:nvPr/>
            </p:nvSpPr>
            <p:spPr>
              <a:xfrm flipH="1">
                <a:off x="2739196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61" name="Oval 460"/>
              <p:cNvSpPr/>
              <p:nvPr/>
            </p:nvSpPr>
            <p:spPr>
              <a:xfrm flipH="1">
                <a:off x="2785592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62" name="Oval 461"/>
              <p:cNvSpPr/>
              <p:nvPr/>
            </p:nvSpPr>
            <p:spPr>
              <a:xfrm flipH="1">
                <a:off x="2931315" y="1623825"/>
                <a:ext cx="49360" cy="6188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63" name="Oval 462"/>
              <p:cNvSpPr/>
              <p:nvPr/>
            </p:nvSpPr>
            <p:spPr>
              <a:xfrm flipH="1">
                <a:off x="2834918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64" name="Oval 463"/>
              <p:cNvSpPr/>
              <p:nvPr/>
            </p:nvSpPr>
            <p:spPr>
              <a:xfrm flipH="1">
                <a:off x="2881314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86" name="Oval 485"/>
          <p:cNvSpPr/>
          <p:nvPr/>
        </p:nvSpPr>
        <p:spPr>
          <a:xfrm>
            <a:off x="2268538" y="1533412"/>
            <a:ext cx="187325" cy="182562"/>
          </a:xfrm>
          <a:prstGeom prst="ellipse">
            <a:avLst/>
          </a:prstGeom>
          <a:solidFill>
            <a:srgbClr val="EEECE1">
              <a:lumMod val="75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05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487" name="TextBox 486"/>
          <p:cNvSpPr txBox="1"/>
          <p:nvPr/>
        </p:nvSpPr>
        <p:spPr>
          <a:xfrm>
            <a:off x="2390775" y="1479437"/>
            <a:ext cx="105886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kern="0" dirty="0" err="1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Concatamer</a:t>
            </a:r>
            <a:endParaRPr lang="en-US" sz="1200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88" name="Group 573"/>
          <p:cNvGrpSpPr>
            <a:grpSpLocks noChangeAspect="1"/>
          </p:cNvGrpSpPr>
          <p:nvPr/>
        </p:nvGrpSpPr>
        <p:grpSpPr bwMode="auto">
          <a:xfrm flipH="1">
            <a:off x="3148013" y="1977912"/>
            <a:ext cx="374650" cy="61912"/>
            <a:chOff x="3522809" y="4039141"/>
            <a:chExt cx="456258" cy="75463"/>
          </a:xfrm>
        </p:grpSpPr>
        <p:sp>
          <p:nvSpPr>
            <p:cNvPr id="489" name="Oval 488"/>
            <p:cNvSpPr/>
            <p:nvPr/>
          </p:nvSpPr>
          <p:spPr>
            <a:xfrm>
              <a:off x="3918872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490" name="Oval 489"/>
            <p:cNvSpPr/>
            <p:nvPr/>
          </p:nvSpPr>
          <p:spPr>
            <a:xfrm>
              <a:off x="38622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491" name="Oval 490"/>
            <p:cNvSpPr/>
            <p:nvPr/>
          </p:nvSpPr>
          <p:spPr>
            <a:xfrm>
              <a:off x="380570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492" name="Oval 491"/>
            <p:cNvSpPr/>
            <p:nvPr/>
          </p:nvSpPr>
          <p:spPr>
            <a:xfrm>
              <a:off x="374912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493" name="Oval 492"/>
            <p:cNvSpPr/>
            <p:nvPr/>
          </p:nvSpPr>
          <p:spPr>
            <a:xfrm>
              <a:off x="369254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494" name="Oval 493"/>
            <p:cNvSpPr/>
            <p:nvPr/>
          </p:nvSpPr>
          <p:spPr>
            <a:xfrm>
              <a:off x="363596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495" name="Oval 494"/>
            <p:cNvSpPr/>
            <p:nvPr/>
          </p:nvSpPr>
          <p:spPr>
            <a:xfrm>
              <a:off x="35793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496" name="Oval 495"/>
            <p:cNvSpPr/>
            <p:nvPr/>
          </p:nvSpPr>
          <p:spPr>
            <a:xfrm>
              <a:off x="352280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</p:grpSp>
      <p:sp>
        <p:nvSpPr>
          <p:cNvPr id="497" name="Oval 496"/>
          <p:cNvSpPr/>
          <p:nvPr/>
        </p:nvSpPr>
        <p:spPr>
          <a:xfrm>
            <a:off x="2895600" y="2101737"/>
            <a:ext cx="185738" cy="184150"/>
          </a:xfrm>
          <a:prstGeom prst="ellipse">
            <a:avLst/>
          </a:prstGeom>
          <a:solidFill>
            <a:srgbClr val="EEECE1">
              <a:lumMod val="75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05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498" name="TextBox 497"/>
          <p:cNvSpPr txBox="1"/>
          <p:nvPr/>
        </p:nvSpPr>
        <p:spPr>
          <a:xfrm>
            <a:off x="2954925" y="2049349"/>
            <a:ext cx="847725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Peptide</a:t>
            </a:r>
            <a:endParaRPr lang="en-US" sz="1200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9" name="TextBox 498"/>
          <p:cNvSpPr txBox="1"/>
          <p:nvPr/>
        </p:nvSpPr>
        <p:spPr>
          <a:xfrm>
            <a:off x="2549525" y="2697049"/>
            <a:ext cx="1285875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Digestion</a:t>
            </a:r>
          </a:p>
        </p:txBody>
      </p:sp>
      <p:grpSp>
        <p:nvGrpSpPr>
          <p:cNvPr id="500" name="Group 578"/>
          <p:cNvGrpSpPr>
            <a:grpSpLocks/>
          </p:cNvGrpSpPr>
          <p:nvPr/>
        </p:nvGrpSpPr>
        <p:grpSpPr bwMode="auto">
          <a:xfrm>
            <a:off x="3779838" y="2190637"/>
            <a:ext cx="1400175" cy="1174750"/>
            <a:chOff x="3428657" y="2311621"/>
            <a:chExt cx="1400490" cy="1173493"/>
          </a:xfrm>
        </p:grpSpPr>
        <p:grpSp>
          <p:nvGrpSpPr>
            <p:cNvPr id="501" name="Group 636"/>
            <p:cNvGrpSpPr>
              <a:grpSpLocks noChangeAspect="1"/>
            </p:cNvGrpSpPr>
            <p:nvPr/>
          </p:nvGrpSpPr>
          <p:grpSpPr bwMode="auto">
            <a:xfrm flipH="1">
              <a:off x="3733800" y="3140710"/>
              <a:ext cx="234944" cy="61880"/>
              <a:chOff x="3522809" y="4039141"/>
              <a:chExt cx="286515" cy="75463"/>
            </a:xfrm>
          </p:grpSpPr>
          <p:sp>
            <p:nvSpPr>
              <p:cNvPr id="675" name="Oval 674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76" name="Oval 675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77" name="Oval 676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78" name="Oval 677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79" name="Oval 678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02" name="Group 637"/>
            <p:cNvGrpSpPr>
              <a:grpSpLocks noChangeAspect="1"/>
            </p:cNvGrpSpPr>
            <p:nvPr/>
          </p:nvGrpSpPr>
          <p:grpSpPr bwMode="auto">
            <a:xfrm flipH="1">
              <a:off x="4193299" y="2770362"/>
              <a:ext cx="374134" cy="61880"/>
              <a:chOff x="3522809" y="4039141"/>
              <a:chExt cx="456258" cy="75463"/>
            </a:xfrm>
          </p:grpSpPr>
          <p:sp>
            <p:nvSpPr>
              <p:cNvPr id="667" name="Oval 666"/>
              <p:cNvSpPr/>
              <p:nvPr/>
            </p:nvSpPr>
            <p:spPr>
              <a:xfrm>
                <a:off x="3918872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68" name="Oval 667"/>
              <p:cNvSpPr/>
              <p:nvPr/>
            </p:nvSpPr>
            <p:spPr>
              <a:xfrm>
                <a:off x="38622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69" name="Oval 668"/>
              <p:cNvSpPr/>
              <p:nvPr/>
            </p:nvSpPr>
            <p:spPr>
              <a:xfrm>
                <a:off x="380570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70" name="Oval 669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71" name="Oval 670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72" name="Oval 671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73" name="Oval 672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74" name="Oval 673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03" name="Group 638"/>
            <p:cNvGrpSpPr>
              <a:grpSpLocks noChangeAspect="1"/>
            </p:cNvGrpSpPr>
            <p:nvPr/>
          </p:nvGrpSpPr>
          <p:grpSpPr bwMode="auto">
            <a:xfrm flipH="1">
              <a:off x="4312254" y="2516128"/>
              <a:ext cx="374134" cy="61880"/>
              <a:chOff x="3522809" y="4039141"/>
              <a:chExt cx="456258" cy="75463"/>
            </a:xfrm>
          </p:grpSpPr>
          <p:sp>
            <p:nvSpPr>
              <p:cNvPr id="659" name="Oval 658"/>
              <p:cNvSpPr/>
              <p:nvPr/>
            </p:nvSpPr>
            <p:spPr>
              <a:xfrm>
                <a:off x="3918872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60" name="Oval 659"/>
              <p:cNvSpPr/>
              <p:nvPr/>
            </p:nvSpPr>
            <p:spPr>
              <a:xfrm>
                <a:off x="38622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61" name="Oval 660"/>
              <p:cNvSpPr/>
              <p:nvPr/>
            </p:nvSpPr>
            <p:spPr>
              <a:xfrm>
                <a:off x="380570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62" name="Oval 661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63" name="Oval 662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64" name="Oval 663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65" name="Oval 664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66" name="Oval 665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04" name="Group 639"/>
            <p:cNvGrpSpPr>
              <a:grpSpLocks/>
            </p:cNvGrpSpPr>
            <p:nvPr/>
          </p:nvGrpSpPr>
          <p:grpSpPr bwMode="auto">
            <a:xfrm>
              <a:off x="4355686" y="3171650"/>
              <a:ext cx="473461" cy="61880"/>
              <a:chOff x="2507214" y="1623825"/>
              <a:chExt cx="473461" cy="61880"/>
            </a:xfrm>
          </p:grpSpPr>
          <p:sp>
            <p:nvSpPr>
              <p:cNvPr id="649" name="Oval 648"/>
              <p:cNvSpPr/>
              <p:nvPr/>
            </p:nvSpPr>
            <p:spPr>
              <a:xfrm flipH="1">
                <a:off x="2507214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50" name="Oval 649"/>
              <p:cNvSpPr/>
              <p:nvPr/>
            </p:nvSpPr>
            <p:spPr>
              <a:xfrm flipH="1">
                <a:off x="2553612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51" name="Oval 650"/>
              <p:cNvSpPr/>
              <p:nvPr/>
            </p:nvSpPr>
            <p:spPr>
              <a:xfrm flipH="1">
                <a:off x="2600008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52" name="Oval 651"/>
              <p:cNvSpPr/>
              <p:nvPr/>
            </p:nvSpPr>
            <p:spPr>
              <a:xfrm flipH="1">
                <a:off x="2646404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53" name="Oval 652"/>
              <p:cNvSpPr/>
              <p:nvPr/>
            </p:nvSpPr>
            <p:spPr>
              <a:xfrm flipH="1">
                <a:off x="2692800" y="1623825"/>
                <a:ext cx="49360" cy="61880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54" name="Oval 653"/>
              <p:cNvSpPr/>
              <p:nvPr/>
            </p:nvSpPr>
            <p:spPr>
              <a:xfrm flipH="1">
                <a:off x="2739196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55" name="Oval 654"/>
              <p:cNvSpPr/>
              <p:nvPr/>
            </p:nvSpPr>
            <p:spPr>
              <a:xfrm flipH="1">
                <a:off x="2785592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56" name="Oval 655"/>
              <p:cNvSpPr/>
              <p:nvPr/>
            </p:nvSpPr>
            <p:spPr>
              <a:xfrm flipH="1">
                <a:off x="2931315" y="1623825"/>
                <a:ext cx="49360" cy="61880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57" name="Oval 656"/>
              <p:cNvSpPr/>
              <p:nvPr/>
            </p:nvSpPr>
            <p:spPr>
              <a:xfrm flipH="1">
                <a:off x="2834918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58" name="Oval 657"/>
              <p:cNvSpPr/>
              <p:nvPr/>
            </p:nvSpPr>
            <p:spPr>
              <a:xfrm flipH="1">
                <a:off x="2881314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05" name="Group 640"/>
            <p:cNvGrpSpPr>
              <a:grpSpLocks noChangeAspect="1"/>
            </p:cNvGrpSpPr>
            <p:nvPr/>
          </p:nvGrpSpPr>
          <p:grpSpPr bwMode="auto">
            <a:xfrm>
              <a:off x="4518173" y="2330367"/>
              <a:ext cx="282427" cy="61125"/>
              <a:chOff x="2616537" y="4004550"/>
              <a:chExt cx="313807" cy="67917"/>
            </a:xfrm>
          </p:grpSpPr>
          <p:sp>
            <p:nvSpPr>
              <p:cNvPr id="643" name="Oval 9"/>
              <p:cNvSpPr/>
              <p:nvPr/>
            </p:nvSpPr>
            <p:spPr>
              <a:xfrm>
                <a:off x="2616537" y="400455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44" name="Oval 10"/>
              <p:cNvSpPr/>
              <p:nvPr/>
            </p:nvSpPr>
            <p:spPr>
              <a:xfrm>
                <a:off x="2668463" y="400455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45" name="Oval 11"/>
              <p:cNvSpPr/>
              <p:nvPr/>
            </p:nvSpPr>
            <p:spPr>
              <a:xfrm>
                <a:off x="2720389" y="400455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46" name="Oval 12"/>
              <p:cNvSpPr/>
              <p:nvPr/>
            </p:nvSpPr>
            <p:spPr>
              <a:xfrm>
                <a:off x="2772315" y="400455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47" name="Oval 13"/>
              <p:cNvSpPr/>
              <p:nvPr/>
            </p:nvSpPr>
            <p:spPr>
              <a:xfrm>
                <a:off x="2824241" y="400455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48" name="Oval 27"/>
              <p:cNvSpPr/>
              <p:nvPr/>
            </p:nvSpPr>
            <p:spPr>
              <a:xfrm>
                <a:off x="2876168" y="4004550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06" name="Group 641"/>
            <p:cNvGrpSpPr>
              <a:grpSpLocks noChangeAspect="1"/>
            </p:cNvGrpSpPr>
            <p:nvPr/>
          </p:nvGrpSpPr>
          <p:grpSpPr bwMode="auto">
            <a:xfrm>
              <a:off x="3533135" y="2465794"/>
              <a:ext cx="647142" cy="61125"/>
              <a:chOff x="2283409" y="4380956"/>
              <a:chExt cx="719041" cy="67917"/>
            </a:xfrm>
          </p:grpSpPr>
          <p:sp>
            <p:nvSpPr>
              <p:cNvPr id="629" name="Oval 14"/>
              <p:cNvSpPr/>
              <p:nvPr/>
            </p:nvSpPr>
            <p:spPr>
              <a:xfrm>
                <a:off x="2283409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30" name="Oval 15"/>
              <p:cNvSpPr/>
              <p:nvPr/>
            </p:nvSpPr>
            <p:spPr>
              <a:xfrm>
                <a:off x="2334552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31" name="Oval 16"/>
              <p:cNvSpPr/>
              <p:nvPr/>
            </p:nvSpPr>
            <p:spPr>
              <a:xfrm>
                <a:off x="2487981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32" name="Oval 17"/>
              <p:cNvSpPr/>
              <p:nvPr/>
            </p:nvSpPr>
            <p:spPr>
              <a:xfrm>
                <a:off x="2539124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33" name="Oval 18"/>
              <p:cNvSpPr/>
              <p:nvPr/>
            </p:nvSpPr>
            <p:spPr>
              <a:xfrm>
                <a:off x="2692553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34" name="Oval 19"/>
              <p:cNvSpPr/>
              <p:nvPr/>
            </p:nvSpPr>
            <p:spPr>
              <a:xfrm>
                <a:off x="2641410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35" name="Oval 20"/>
              <p:cNvSpPr/>
              <p:nvPr/>
            </p:nvSpPr>
            <p:spPr>
              <a:xfrm>
                <a:off x="2743696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36" name="Oval 21"/>
              <p:cNvSpPr/>
              <p:nvPr/>
            </p:nvSpPr>
            <p:spPr>
              <a:xfrm>
                <a:off x="2794839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37" name="Oval 22"/>
              <p:cNvSpPr/>
              <p:nvPr/>
            </p:nvSpPr>
            <p:spPr>
              <a:xfrm>
                <a:off x="2845982" y="4380956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38" name="Oval 23"/>
              <p:cNvSpPr/>
              <p:nvPr/>
            </p:nvSpPr>
            <p:spPr>
              <a:xfrm>
                <a:off x="2897125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39" name="Oval 24"/>
              <p:cNvSpPr/>
              <p:nvPr/>
            </p:nvSpPr>
            <p:spPr>
              <a:xfrm>
                <a:off x="2948274" y="4380956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40" name="Oval 639"/>
              <p:cNvSpPr/>
              <p:nvPr/>
            </p:nvSpPr>
            <p:spPr>
              <a:xfrm>
                <a:off x="2385695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41" name="Oval 640"/>
              <p:cNvSpPr/>
              <p:nvPr/>
            </p:nvSpPr>
            <p:spPr>
              <a:xfrm>
                <a:off x="2436838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42" name="Oval 641"/>
              <p:cNvSpPr/>
              <p:nvPr/>
            </p:nvSpPr>
            <p:spPr>
              <a:xfrm>
                <a:off x="2590267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07" name="Group 642"/>
            <p:cNvGrpSpPr>
              <a:grpSpLocks noChangeAspect="1"/>
            </p:cNvGrpSpPr>
            <p:nvPr/>
          </p:nvGrpSpPr>
          <p:grpSpPr bwMode="auto">
            <a:xfrm>
              <a:off x="3820796" y="3049716"/>
              <a:ext cx="662212" cy="61125"/>
              <a:chOff x="3940998" y="3868124"/>
              <a:chExt cx="735788" cy="67917"/>
            </a:xfrm>
          </p:grpSpPr>
          <p:sp>
            <p:nvSpPr>
              <p:cNvPr id="614" name="Oval 613"/>
              <p:cNvSpPr/>
              <p:nvPr/>
            </p:nvSpPr>
            <p:spPr>
              <a:xfrm>
                <a:off x="3940998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15" name="Oval 614"/>
              <p:cNvSpPr/>
              <p:nvPr/>
            </p:nvSpPr>
            <p:spPr>
              <a:xfrm>
                <a:off x="3989685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16" name="Oval 615"/>
              <p:cNvSpPr/>
              <p:nvPr/>
            </p:nvSpPr>
            <p:spPr>
              <a:xfrm>
                <a:off x="4038372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17" name="Oval 616"/>
              <p:cNvSpPr/>
              <p:nvPr/>
            </p:nvSpPr>
            <p:spPr>
              <a:xfrm>
                <a:off x="4087059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18" name="Oval 617"/>
              <p:cNvSpPr/>
              <p:nvPr/>
            </p:nvSpPr>
            <p:spPr>
              <a:xfrm>
                <a:off x="4135746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19" name="Oval 618"/>
              <p:cNvSpPr/>
              <p:nvPr/>
            </p:nvSpPr>
            <p:spPr>
              <a:xfrm>
                <a:off x="4184433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20" name="Oval 619"/>
              <p:cNvSpPr/>
              <p:nvPr/>
            </p:nvSpPr>
            <p:spPr>
              <a:xfrm>
                <a:off x="4233120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21" name="Oval 620"/>
              <p:cNvSpPr/>
              <p:nvPr/>
            </p:nvSpPr>
            <p:spPr>
              <a:xfrm>
                <a:off x="4281807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22" name="Oval 621"/>
              <p:cNvSpPr/>
              <p:nvPr/>
            </p:nvSpPr>
            <p:spPr>
              <a:xfrm>
                <a:off x="4330494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23" name="Oval 622"/>
              <p:cNvSpPr/>
              <p:nvPr/>
            </p:nvSpPr>
            <p:spPr>
              <a:xfrm>
                <a:off x="4622610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24" name="Oval 623"/>
              <p:cNvSpPr/>
              <p:nvPr/>
            </p:nvSpPr>
            <p:spPr>
              <a:xfrm>
                <a:off x="4573929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25" name="Oval 624"/>
              <p:cNvSpPr/>
              <p:nvPr/>
            </p:nvSpPr>
            <p:spPr>
              <a:xfrm>
                <a:off x="4525242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26" name="Oval 625"/>
              <p:cNvSpPr/>
              <p:nvPr/>
            </p:nvSpPr>
            <p:spPr>
              <a:xfrm>
                <a:off x="4476555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27" name="Oval 626"/>
              <p:cNvSpPr/>
              <p:nvPr/>
            </p:nvSpPr>
            <p:spPr>
              <a:xfrm>
                <a:off x="4427868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28" name="Oval 627"/>
              <p:cNvSpPr/>
              <p:nvPr/>
            </p:nvSpPr>
            <p:spPr>
              <a:xfrm>
                <a:off x="4379181" y="3868124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08" name="Group 643"/>
            <p:cNvGrpSpPr>
              <a:grpSpLocks noChangeAspect="1"/>
            </p:cNvGrpSpPr>
            <p:nvPr/>
          </p:nvGrpSpPr>
          <p:grpSpPr bwMode="auto">
            <a:xfrm>
              <a:off x="3680592" y="2311621"/>
              <a:ext cx="285342" cy="61125"/>
              <a:chOff x="3943013" y="5000203"/>
              <a:chExt cx="317044" cy="67917"/>
            </a:xfrm>
          </p:grpSpPr>
          <p:sp>
            <p:nvSpPr>
              <p:cNvPr id="608" name="Oval 607"/>
              <p:cNvSpPr/>
              <p:nvPr/>
            </p:nvSpPr>
            <p:spPr>
              <a:xfrm>
                <a:off x="4205881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09" name="Oval 608"/>
              <p:cNvSpPr/>
              <p:nvPr/>
            </p:nvSpPr>
            <p:spPr>
              <a:xfrm>
                <a:off x="4153309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10" name="Oval 609"/>
              <p:cNvSpPr/>
              <p:nvPr/>
            </p:nvSpPr>
            <p:spPr>
              <a:xfrm>
                <a:off x="4100735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11" name="Oval 610"/>
              <p:cNvSpPr/>
              <p:nvPr/>
            </p:nvSpPr>
            <p:spPr>
              <a:xfrm>
                <a:off x="4048161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12" name="Oval 611"/>
              <p:cNvSpPr/>
              <p:nvPr/>
            </p:nvSpPr>
            <p:spPr>
              <a:xfrm>
                <a:off x="3995587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13" name="Oval 612"/>
              <p:cNvSpPr/>
              <p:nvPr/>
            </p:nvSpPr>
            <p:spPr>
              <a:xfrm>
                <a:off x="3943013" y="5000203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09" name="Group 644"/>
            <p:cNvGrpSpPr>
              <a:grpSpLocks noChangeAspect="1"/>
            </p:cNvGrpSpPr>
            <p:nvPr/>
          </p:nvGrpSpPr>
          <p:grpSpPr bwMode="auto">
            <a:xfrm>
              <a:off x="4544234" y="3384550"/>
              <a:ext cx="184132" cy="61125"/>
              <a:chOff x="3198772" y="4800600"/>
              <a:chExt cx="204588" cy="67917"/>
            </a:xfrm>
          </p:grpSpPr>
          <p:sp>
            <p:nvSpPr>
              <p:cNvPr id="604" name="Oval 603"/>
              <p:cNvSpPr/>
              <p:nvPr/>
            </p:nvSpPr>
            <p:spPr>
              <a:xfrm>
                <a:off x="3349184" y="480060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05" name="Oval 604"/>
              <p:cNvSpPr/>
              <p:nvPr/>
            </p:nvSpPr>
            <p:spPr>
              <a:xfrm>
                <a:off x="3299046" y="480060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06" name="Oval 605"/>
              <p:cNvSpPr/>
              <p:nvPr/>
            </p:nvSpPr>
            <p:spPr>
              <a:xfrm>
                <a:off x="3248909" y="480060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07" name="Oval 606"/>
              <p:cNvSpPr/>
              <p:nvPr/>
            </p:nvSpPr>
            <p:spPr>
              <a:xfrm>
                <a:off x="3198772" y="480060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0" name="Group 645"/>
            <p:cNvGrpSpPr>
              <a:grpSpLocks noChangeAspect="1"/>
            </p:cNvGrpSpPr>
            <p:nvPr/>
          </p:nvGrpSpPr>
          <p:grpSpPr bwMode="auto">
            <a:xfrm flipH="1">
              <a:off x="3650479" y="2747715"/>
              <a:ext cx="374134" cy="61880"/>
              <a:chOff x="3522809" y="4039141"/>
              <a:chExt cx="456258" cy="75463"/>
            </a:xfrm>
          </p:grpSpPr>
          <p:sp>
            <p:nvSpPr>
              <p:cNvPr id="596" name="Oval 595"/>
              <p:cNvSpPr/>
              <p:nvPr/>
            </p:nvSpPr>
            <p:spPr>
              <a:xfrm>
                <a:off x="3918872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97" name="Oval 596"/>
              <p:cNvSpPr/>
              <p:nvPr/>
            </p:nvSpPr>
            <p:spPr>
              <a:xfrm>
                <a:off x="38622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98" name="Oval 597"/>
              <p:cNvSpPr/>
              <p:nvPr/>
            </p:nvSpPr>
            <p:spPr>
              <a:xfrm>
                <a:off x="380570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99" name="Oval 598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00" name="Oval 599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01" name="Oval 600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02" name="Oval 601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03" name="Oval 602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1" name="Group 646"/>
            <p:cNvGrpSpPr>
              <a:grpSpLocks noChangeAspect="1"/>
            </p:cNvGrpSpPr>
            <p:nvPr/>
          </p:nvGrpSpPr>
          <p:grpSpPr bwMode="auto">
            <a:xfrm>
              <a:off x="4092640" y="3285490"/>
              <a:ext cx="282427" cy="61125"/>
              <a:chOff x="2616537" y="4004550"/>
              <a:chExt cx="313807" cy="67917"/>
            </a:xfrm>
          </p:grpSpPr>
          <p:sp>
            <p:nvSpPr>
              <p:cNvPr id="590" name="Oval 9"/>
              <p:cNvSpPr/>
              <p:nvPr/>
            </p:nvSpPr>
            <p:spPr>
              <a:xfrm>
                <a:off x="2616537" y="400455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91" name="Oval 10"/>
              <p:cNvSpPr/>
              <p:nvPr/>
            </p:nvSpPr>
            <p:spPr>
              <a:xfrm>
                <a:off x="2668463" y="400455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92" name="Oval 11"/>
              <p:cNvSpPr/>
              <p:nvPr/>
            </p:nvSpPr>
            <p:spPr>
              <a:xfrm>
                <a:off x="2720389" y="400455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93" name="Oval 12"/>
              <p:cNvSpPr/>
              <p:nvPr/>
            </p:nvSpPr>
            <p:spPr>
              <a:xfrm>
                <a:off x="2772315" y="400455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94" name="Oval 13"/>
              <p:cNvSpPr/>
              <p:nvPr/>
            </p:nvSpPr>
            <p:spPr>
              <a:xfrm>
                <a:off x="2824241" y="400455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95" name="Oval 27"/>
              <p:cNvSpPr/>
              <p:nvPr/>
            </p:nvSpPr>
            <p:spPr>
              <a:xfrm>
                <a:off x="2876168" y="4004550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2" name="Group 647"/>
            <p:cNvGrpSpPr>
              <a:grpSpLocks noChangeAspect="1"/>
            </p:cNvGrpSpPr>
            <p:nvPr/>
          </p:nvGrpSpPr>
          <p:grpSpPr bwMode="auto">
            <a:xfrm>
              <a:off x="3498593" y="2890856"/>
              <a:ext cx="647142" cy="61125"/>
              <a:chOff x="2283409" y="4380956"/>
              <a:chExt cx="719041" cy="67917"/>
            </a:xfrm>
          </p:grpSpPr>
          <p:sp>
            <p:nvSpPr>
              <p:cNvPr id="576" name="Oval 14"/>
              <p:cNvSpPr/>
              <p:nvPr/>
            </p:nvSpPr>
            <p:spPr>
              <a:xfrm>
                <a:off x="2283409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77" name="Oval 15"/>
              <p:cNvSpPr/>
              <p:nvPr/>
            </p:nvSpPr>
            <p:spPr>
              <a:xfrm>
                <a:off x="2334552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78" name="Oval 16"/>
              <p:cNvSpPr/>
              <p:nvPr/>
            </p:nvSpPr>
            <p:spPr>
              <a:xfrm>
                <a:off x="2487981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79" name="Oval 17"/>
              <p:cNvSpPr/>
              <p:nvPr/>
            </p:nvSpPr>
            <p:spPr>
              <a:xfrm>
                <a:off x="2539124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80" name="Oval 18"/>
              <p:cNvSpPr/>
              <p:nvPr/>
            </p:nvSpPr>
            <p:spPr>
              <a:xfrm>
                <a:off x="2692553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81" name="Oval 19"/>
              <p:cNvSpPr/>
              <p:nvPr/>
            </p:nvSpPr>
            <p:spPr>
              <a:xfrm>
                <a:off x="2641410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82" name="Oval 20"/>
              <p:cNvSpPr/>
              <p:nvPr/>
            </p:nvSpPr>
            <p:spPr>
              <a:xfrm>
                <a:off x="2743696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83" name="Oval 21"/>
              <p:cNvSpPr/>
              <p:nvPr/>
            </p:nvSpPr>
            <p:spPr>
              <a:xfrm>
                <a:off x="2794839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84" name="Oval 22"/>
              <p:cNvSpPr/>
              <p:nvPr/>
            </p:nvSpPr>
            <p:spPr>
              <a:xfrm>
                <a:off x="2845982" y="4380956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85" name="Oval 23"/>
              <p:cNvSpPr/>
              <p:nvPr/>
            </p:nvSpPr>
            <p:spPr>
              <a:xfrm>
                <a:off x="2897125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86" name="Oval 24"/>
              <p:cNvSpPr/>
              <p:nvPr/>
            </p:nvSpPr>
            <p:spPr>
              <a:xfrm>
                <a:off x="2948274" y="4380956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87" name="Oval 586"/>
              <p:cNvSpPr/>
              <p:nvPr/>
            </p:nvSpPr>
            <p:spPr>
              <a:xfrm>
                <a:off x="2385695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88" name="Oval 587"/>
              <p:cNvSpPr/>
              <p:nvPr/>
            </p:nvSpPr>
            <p:spPr>
              <a:xfrm>
                <a:off x="2436838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89" name="Oval 588"/>
              <p:cNvSpPr/>
              <p:nvPr/>
            </p:nvSpPr>
            <p:spPr>
              <a:xfrm>
                <a:off x="2590267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3" name="Group 648"/>
            <p:cNvGrpSpPr>
              <a:grpSpLocks noChangeAspect="1"/>
            </p:cNvGrpSpPr>
            <p:nvPr/>
          </p:nvGrpSpPr>
          <p:grpSpPr bwMode="auto">
            <a:xfrm>
              <a:off x="3586258" y="3423989"/>
              <a:ext cx="662212" cy="61125"/>
              <a:chOff x="3940998" y="3868124"/>
              <a:chExt cx="735788" cy="67917"/>
            </a:xfrm>
          </p:grpSpPr>
          <p:sp>
            <p:nvSpPr>
              <p:cNvPr id="561" name="Oval 560"/>
              <p:cNvSpPr/>
              <p:nvPr/>
            </p:nvSpPr>
            <p:spPr>
              <a:xfrm>
                <a:off x="3940998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62" name="Oval 561"/>
              <p:cNvSpPr/>
              <p:nvPr/>
            </p:nvSpPr>
            <p:spPr>
              <a:xfrm>
                <a:off x="3989685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63" name="Oval 562"/>
              <p:cNvSpPr/>
              <p:nvPr/>
            </p:nvSpPr>
            <p:spPr>
              <a:xfrm>
                <a:off x="4038372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64" name="Oval 563"/>
              <p:cNvSpPr/>
              <p:nvPr/>
            </p:nvSpPr>
            <p:spPr>
              <a:xfrm>
                <a:off x="4087059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65" name="Oval 564"/>
              <p:cNvSpPr/>
              <p:nvPr/>
            </p:nvSpPr>
            <p:spPr>
              <a:xfrm>
                <a:off x="4135746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66" name="Oval 565"/>
              <p:cNvSpPr/>
              <p:nvPr/>
            </p:nvSpPr>
            <p:spPr>
              <a:xfrm>
                <a:off x="4184433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67" name="Oval 566"/>
              <p:cNvSpPr/>
              <p:nvPr/>
            </p:nvSpPr>
            <p:spPr>
              <a:xfrm>
                <a:off x="4233120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68" name="Oval 567"/>
              <p:cNvSpPr/>
              <p:nvPr/>
            </p:nvSpPr>
            <p:spPr>
              <a:xfrm>
                <a:off x="4281807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69" name="Oval 568"/>
              <p:cNvSpPr/>
              <p:nvPr/>
            </p:nvSpPr>
            <p:spPr>
              <a:xfrm>
                <a:off x="4330494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70" name="Oval 569"/>
              <p:cNvSpPr/>
              <p:nvPr/>
            </p:nvSpPr>
            <p:spPr>
              <a:xfrm>
                <a:off x="4622610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71" name="Oval 570"/>
              <p:cNvSpPr/>
              <p:nvPr/>
            </p:nvSpPr>
            <p:spPr>
              <a:xfrm>
                <a:off x="4573929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72" name="Oval 571"/>
              <p:cNvSpPr/>
              <p:nvPr/>
            </p:nvSpPr>
            <p:spPr>
              <a:xfrm>
                <a:off x="4525242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73" name="Oval 572"/>
              <p:cNvSpPr/>
              <p:nvPr/>
            </p:nvSpPr>
            <p:spPr>
              <a:xfrm>
                <a:off x="4476555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74" name="Oval 573"/>
              <p:cNvSpPr/>
              <p:nvPr/>
            </p:nvSpPr>
            <p:spPr>
              <a:xfrm>
                <a:off x="4427868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75" name="Oval 574"/>
              <p:cNvSpPr/>
              <p:nvPr/>
            </p:nvSpPr>
            <p:spPr>
              <a:xfrm>
                <a:off x="4379181" y="3868124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4" name="Group 649"/>
            <p:cNvGrpSpPr>
              <a:grpSpLocks noChangeAspect="1"/>
            </p:cNvGrpSpPr>
            <p:nvPr/>
          </p:nvGrpSpPr>
          <p:grpSpPr bwMode="auto">
            <a:xfrm>
              <a:off x="3612326" y="3277870"/>
              <a:ext cx="285342" cy="61125"/>
              <a:chOff x="3943013" y="5000203"/>
              <a:chExt cx="317044" cy="67917"/>
            </a:xfrm>
          </p:grpSpPr>
          <p:sp>
            <p:nvSpPr>
              <p:cNvPr id="555" name="Oval 554"/>
              <p:cNvSpPr/>
              <p:nvPr/>
            </p:nvSpPr>
            <p:spPr>
              <a:xfrm>
                <a:off x="4205881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56" name="Oval 555"/>
              <p:cNvSpPr/>
              <p:nvPr/>
            </p:nvSpPr>
            <p:spPr>
              <a:xfrm>
                <a:off x="4153309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57" name="Oval 556"/>
              <p:cNvSpPr/>
              <p:nvPr/>
            </p:nvSpPr>
            <p:spPr>
              <a:xfrm>
                <a:off x="4100735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58" name="Oval 557"/>
              <p:cNvSpPr/>
              <p:nvPr/>
            </p:nvSpPr>
            <p:spPr>
              <a:xfrm>
                <a:off x="4048161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59" name="Oval 558"/>
              <p:cNvSpPr/>
              <p:nvPr/>
            </p:nvSpPr>
            <p:spPr>
              <a:xfrm>
                <a:off x="3995587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60" name="Oval 559"/>
              <p:cNvSpPr/>
              <p:nvPr/>
            </p:nvSpPr>
            <p:spPr>
              <a:xfrm>
                <a:off x="3943013" y="5000203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5" name="Group 650"/>
            <p:cNvGrpSpPr>
              <a:grpSpLocks noChangeAspect="1"/>
            </p:cNvGrpSpPr>
            <p:nvPr/>
          </p:nvGrpSpPr>
          <p:grpSpPr bwMode="auto">
            <a:xfrm>
              <a:off x="4037915" y="2603681"/>
              <a:ext cx="184132" cy="61125"/>
              <a:chOff x="3198772" y="4800600"/>
              <a:chExt cx="204588" cy="67917"/>
            </a:xfrm>
          </p:grpSpPr>
          <p:sp>
            <p:nvSpPr>
              <p:cNvPr id="551" name="Oval 550"/>
              <p:cNvSpPr/>
              <p:nvPr/>
            </p:nvSpPr>
            <p:spPr>
              <a:xfrm>
                <a:off x="3349184" y="480060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52" name="Oval 551"/>
              <p:cNvSpPr/>
              <p:nvPr/>
            </p:nvSpPr>
            <p:spPr>
              <a:xfrm>
                <a:off x="3299046" y="480060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53" name="Oval 552"/>
              <p:cNvSpPr/>
              <p:nvPr/>
            </p:nvSpPr>
            <p:spPr>
              <a:xfrm>
                <a:off x="3248909" y="480060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54" name="Oval 553"/>
              <p:cNvSpPr/>
              <p:nvPr/>
            </p:nvSpPr>
            <p:spPr>
              <a:xfrm>
                <a:off x="3198772" y="480060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6" name="Group 651"/>
            <p:cNvGrpSpPr>
              <a:grpSpLocks noChangeAspect="1"/>
            </p:cNvGrpSpPr>
            <p:nvPr/>
          </p:nvGrpSpPr>
          <p:grpSpPr bwMode="auto">
            <a:xfrm flipH="1">
              <a:off x="4426466" y="2911216"/>
              <a:ext cx="374134" cy="61880"/>
              <a:chOff x="3522809" y="4039141"/>
              <a:chExt cx="456258" cy="75463"/>
            </a:xfrm>
          </p:grpSpPr>
          <p:sp>
            <p:nvSpPr>
              <p:cNvPr id="543" name="Oval 542"/>
              <p:cNvSpPr/>
              <p:nvPr/>
            </p:nvSpPr>
            <p:spPr>
              <a:xfrm>
                <a:off x="3918872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44" name="Oval 543"/>
              <p:cNvSpPr/>
              <p:nvPr/>
            </p:nvSpPr>
            <p:spPr>
              <a:xfrm>
                <a:off x="38622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45" name="Oval 544"/>
              <p:cNvSpPr/>
              <p:nvPr/>
            </p:nvSpPr>
            <p:spPr>
              <a:xfrm>
                <a:off x="380570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46" name="Oval 545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47" name="Oval 546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48" name="Oval 547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49" name="Oval 548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50" name="Oval 549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7" name="Group 652"/>
            <p:cNvGrpSpPr>
              <a:grpSpLocks/>
            </p:cNvGrpSpPr>
            <p:nvPr/>
          </p:nvGrpSpPr>
          <p:grpSpPr bwMode="auto">
            <a:xfrm>
              <a:off x="3428657" y="2621824"/>
              <a:ext cx="473461" cy="61880"/>
              <a:chOff x="2507214" y="1623825"/>
              <a:chExt cx="473461" cy="61880"/>
            </a:xfrm>
          </p:grpSpPr>
          <p:sp>
            <p:nvSpPr>
              <p:cNvPr id="533" name="Oval 532"/>
              <p:cNvSpPr/>
              <p:nvPr/>
            </p:nvSpPr>
            <p:spPr>
              <a:xfrm flipH="1">
                <a:off x="2507214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34" name="Oval 533"/>
              <p:cNvSpPr/>
              <p:nvPr/>
            </p:nvSpPr>
            <p:spPr>
              <a:xfrm flipH="1">
                <a:off x="2553612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35" name="Oval 534"/>
              <p:cNvSpPr/>
              <p:nvPr/>
            </p:nvSpPr>
            <p:spPr>
              <a:xfrm flipH="1">
                <a:off x="2600008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36" name="Oval 535"/>
              <p:cNvSpPr/>
              <p:nvPr/>
            </p:nvSpPr>
            <p:spPr>
              <a:xfrm flipH="1">
                <a:off x="2646404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37" name="Oval 536"/>
              <p:cNvSpPr/>
              <p:nvPr/>
            </p:nvSpPr>
            <p:spPr>
              <a:xfrm flipH="1">
                <a:off x="2692800" y="1623825"/>
                <a:ext cx="49360" cy="61880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38" name="Oval 537"/>
              <p:cNvSpPr/>
              <p:nvPr/>
            </p:nvSpPr>
            <p:spPr>
              <a:xfrm flipH="1">
                <a:off x="2739196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39" name="Oval 538"/>
              <p:cNvSpPr/>
              <p:nvPr/>
            </p:nvSpPr>
            <p:spPr>
              <a:xfrm flipH="1">
                <a:off x="2785592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40" name="Oval 539"/>
              <p:cNvSpPr/>
              <p:nvPr/>
            </p:nvSpPr>
            <p:spPr>
              <a:xfrm flipH="1">
                <a:off x="2931315" y="1623825"/>
                <a:ext cx="49360" cy="61880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41" name="Oval 540"/>
              <p:cNvSpPr/>
              <p:nvPr/>
            </p:nvSpPr>
            <p:spPr>
              <a:xfrm flipH="1">
                <a:off x="2834918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42" name="Oval 541"/>
              <p:cNvSpPr/>
              <p:nvPr/>
            </p:nvSpPr>
            <p:spPr>
              <a:xfrm flipH="1">
                <a:off x="2881314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8" name="Group 653"/>
            <p:cNvGrpSpPr>
              <a:grpSpLocks noChangeAspect="1"/>
            </p:cNvGrpSpPr>
            <p:nvPr/>
          </p:nvGrpSpPr>
          <p:grpSpPr bwMode="auto">
            <a:xfrm flipH="1">
              <a:off x="4058812" y="2343260"/>
              <a:ext cx="234944" cy="61880"/>
              <a:chOff x="3522809" y="4039141"/>
              <a:chExt cx="286515" cy="75463"/>
            </a:xfrm>
          </p:grpSpPr>
          <p:sp>
            <p:nvSpPr>
              <p:cNvPr id="528" name="Oval 527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29" name="Oval 528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30" name="Oval 529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31" name="Oval 530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32" name="Oval 531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9" name="Group 654"/>
            <p:cNvGrpSpPr>
              <a:grpSpLocks noChangeAspect="1"/>
            </p:cNvGrpSpPr>
            <p:nvPr/>
          </p:nvGrpSpPr>
          <p:grpSpPr bwMode="auto">
            <a:xfrm flipH="1">
              <a:off x="4434249" y="2651857"/>
              <a:ext cx="374134" cy="61880"/>
              <a:chOff x="3522809" y="4039141"/>
              <a:chExt cx="456258" cy="75463"/>
            </a:xfrm>
          </p:grpSpPr>
          <p:sp>
            <p:nvSpPr>
              <p:cNvPr id="520" name="Oval 519"/>
              <p:cNvSpPr/>
              <p:nvPr/>
            </p:nvSpPr>
            <p:spPr>
              <a:xfrm>
                <a:off x="3918872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21" name="Oval 520"/>
              <p:cNvSpPr/>
              <p:nvPr/>
            </p:nvSpPr>
            <p:spPr>
              <a:xfrm>
                <a:off x="38622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22" name="Oval 521"/>
              <p:cNvSpPr/>
              <p:nvPr/>
            </p:nvSpPr>
            <p:spPr>
              <a:xfrm>
                <a:off x="380570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23" name="Oval 522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24" name="Oval 523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25" name="Oval 524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26" name="Oval 525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27" name="Oval 526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</p:grpSp>
      <p:cxnSp>
        <p:nvCxnSpPr>
          <p:cNvPr id="680" name="Straight Arrow Connector 579"/>
          <p:cNvCxnSpPr>
            <a:cxnSpLocks noChangeShapeType="1"/>
          </p:cNvCxnSpPr>
          <p:nvPr/>
        </p:nvCxnSpPr>
        <p:spPr bwMode="auto">
          <a:xfrm>
            <a:off x="5303838" y="2733562"/>
            <a:ext cx="304800" cy="0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1" name="Straight Arrow Connector 580"/>
          <p:cNvCxnSpPr>
            <a:cxnSpLocks noChangeShapeType="1"/>
          </p:cNvCxnSpPr>
          <p:nvPr/>
        </p:nvCxnSpPr>
        <p:spPr bwMode="auto">
          <a:xfrm>
            <a:off x="6799263" y="2733562"/>
            <a:ext cx="304800" cy="0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82" name="Group 681"/>
          <p:cNvGrpSpPr>
            <a:grpSpLocks noChangeAspect="1"/>
          </p:cNvGrpSpPr>
          <p:nvPr/>
        </p:nvGrpSpPr>
        <p:grpSpPr>
          <a:xfrm>
            <a:off x="5778619" y="2515010"/>
            <a:ext cx="169651" cy="350668"/>
            <a:chOff x="4973610" y="4256112"/>
            <a:chExt cx="565178" cy="1168220"/>
          </a:xfrm>
          <a:solidFill>
            <a:srgbClr val="FFCC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83" name="Flowchart: Stored Data 682"/>
            <p:cNvSpPr/>
            <p:nvPr/>
          </p:nvSpPr>
          <p:spPr>
            <a:xfrm rot="16200000">
              <a:off x="4919074" y="4933207"/>
              <a:ext cx="677450" cy="304800"/>
            </a:xfrm>
            <a:prstGeom prst="flowChartOnlineStorag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ysClr val="window" lastClr="FFFFFF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684" name="Flowchart: Stored Data 683"/>
            <p:cNvSpPr/>
            <p:nvPr/>
          </p:nvSpPr>
          <p:spPr>
            <a:xfrm rot="18559604">
              <a:off x="5047663" y="4442439"/>
              <a:ext cx="677450" cy="304800"/>
            </a:xfrm>
            <a:prstGeom prst="flowChartOnlineStorag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ysClr val="window" lastClr="FFFFFF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685" name="Flowchart: Stored Data 684"/>
            <p:cNvSpPr/>
            <p:nvPr/>
          </p:nvSpPr>
          <p:spPr>
            <a:xfrm rot="3040396" flipH="1">
              <a:off x="4787285" y="4442437"/>
              <a:ext cx="677450" cy="304800"/>
            </a:xfrm>
            <a:prstGeom prst="flowChartOnlineStorag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ysClr val="window" lastClr="FFFFFF"/>
                </a:solidFill>
                <a:latin typeface="Arial"/>
                <a:cs typeface="Arial" panose="020B0604020202020204" pitchFamily="34" charset="0"/>
              </a:endParaRPr>
            </a:p>
          </p:txBody>
        </p:sp>
      </p:grpSp>
      <p:grpSp>
        <p:nvGrpSpPr>
          <p:cNvPr id="686" name="Group 685"/>
          <p:cNvGrpSpPr>
            <a:grpSpLocks noChangeAspect="1"/>
          </p:cNvGrpSpPr>
          <p:nvPr/>
        </p:nvGrpSpPr>
        <p:grpSpPr>
          <a:xfrm rot="1655372">
            <a:off x="6100768" y="2881577"/>
            <a:ext cx="169651" cy="350668"/>
            <a:chOff x="4973610" y="4256112"/>
            <a:chExt cx="565178" cy="1168220"/>
          </a:xfrm>
          <a:solidFill>
            <a:srgbClr val="FFCC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87" name="Flowchart: Stored Data 686"/>
            <p:cNvSpPr/>
            <p:nvPr/>
          </p:nvSpPr>
          <p:spPr>
            <a:xfrm rot="16200000">
              <a:off x="4919074" y="4933207"/>
              <a:ext cx="677450" cy="304800"/>
            </a:xfrm>
            <a:prstGeom prst="flowChartOnlineStorag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ysClr val="window" lastClr="FFFFFF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688" name="Flowchart: Stored Data 687"/>
            <p:cNvSpPr/>
            <p:nvPr/>
          </p:nvSpPr>
          <p:spPr>
            <a:xfrm rot="18559604">
              <a:off x="5047663" y="4442439"/>
              <a:ext cx="677450" cy="304800"/>
            </a:xfrm>
            <a:prstGeom prst="flowChartOnlineStorag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ysClr val="window" lastClr="FFFFFF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689" name="Flowchart: Stored Data 688"/>
            <p:cNvSpPr/>
            <p:nvPr/>
          </p:nvSpPr>
          <p:spPr>
            <a:xfrm rot="3040396" flipH="1">
              <a:off x="4787285" y="4442437"/>
              <a:ext cx="677450" cy="304800"/>
            </a:xfrm>
            <a:prstGeom prst="flowChartOnlineStorag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ysClr val="window" lastClr="FFFFFF"/>
                </a:solidFill>
                <a:latin typeface="Arial"/>
                <a:cs typeface="Arial" panose="020B0604020202020204" pitchFamily="34" charset="0"/>
              </a:endParaRPr>
            </a:p>
          </p:txBody>
        </p:sp>
      </p:grpSp>
      <p:grpSp>
        <p:nvGrpSpPr>
          <p:cNvPr id="690" name="Group 689"/>
          <p:cNvGrpSpPr>
            <a:grpSpLocks noChangeAspect="1"/>
          </p:cNvGrpSpPr>
          <p:nvPr/>
        </p:nvGrpSpPr>
        <p:grpSpPr>
          <a:xfrm rot="20399312">
            <a:off x="6484307" y="2482431"/>
            <a:ext cx="169651" cy="350668"/>
            <a:chOff x="4973610" y="4256112"/>
            <a:chExt cx="565178" cy="1168220"/>
          </a:xfrm>
          <a:solidFill>
            <a:srgbClr val="FFCC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91" name="Flowchart: Stored Data 690"/>
            <p:cNvSpPr/>
            <p:nvPr/>
          </p:nvSpPr>
          <p:spPr>
            <a:xfrm rot="16200000">
              <a:off x="4919074" y="4933207"/>
              <a:ext cx="677450" cy="304800"/>
            </a:xfrm>
            <a:prstGeom prst="flowChartOnlineStorag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ysClr val="window" lastClr="FFFFFF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692" name="Flowchart: Stored Data 691"/>
            <p:cNvSpPr/>
            <p:nvPr/>
          </p:nvSpPr>
          <p:spPr>
            <a:xfrm rot="18559604">
              <a:off x="5047663" y="4442439"/>
              <a:ext cx="677450" cy="304800"/>
            </a:xfrm>
            <a:prstGeom prst="flowChartOnlineStorag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ysClr val="window" lastClr="FFFFFF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693" name="Flowchart: Stored Data 692"/>
            <p:cNvSpPr/>
            <p:nvPr/>
          </p:nvSpPr>
          <p:spPr>
            <a:xfrm rot="3040396" flipH="1">
              <a:off x="4787285" y="4442437"/>
              <a:ext cx="677450" cy="304800"/>
            </a:xfrm>
            <a:prstGeom prst="flowChartOnlineStorag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ysClr val="window" lastClr="FFFFFF"/>
                </a:solidFill>
                <a:latin typeface="Arial"/>
                <a:cs typeface="Arial" panose="020B0604020202020204" pitchFamily="34" charset="0"/>
              </a:endParaRPr>
            </a:p>
          </p:txBody>
        </p:sp>
      </p:grpSp>
      <p:grpSp>
        <p:nvGrpSpPr>
          <p:cNvPr id="694" name="Group 584"/>
          <p:cNvGrpSpPr>
            <a:grpSpLocks noChangeAspect="1"/>
          </p:cNvGrpSpPr>
          <p:nvPr/>
        </p:nvGrpSpPr>
        <p:grpSpPr bwMode="auto">
          <a:xfrm rot="19673169" flipH="1">
            <a:off x="5589588" y="2489087"/>
            <a:ext cx="374650" cy="61912"/>
            <a:chOff x="3522809" y="4039141"/>
            <a:chExt cx="456258" cy="75463"/>
          </a:xfrm>
        </p:grpSpPr>
        <p:sp>
          <p:nvSpPr>
            <p:cNvPr id="695" name="Oval 694"/>
            <p:cNvSpPr/>
            <p:nvPr/>
          </p:nvSpPr>
          <p:spPr>
            <a:xfrm>
              <a:off x="3918872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696" name="Oval 695"/>
            <p:cNvSpPr/>
            <p:nvPr/>
          </p:nvSpPr>
          <p:spPr>
            <a:xfrm>
              <a:off x="38622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697" name="Oval 696"/>
            <p:cNvSpPr/>
            <p:nvPr/>
          </p:nvSpPr>
          <p:spPr>
            <a:xfrm>
              <a:off x="380570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698" name="Oval 697"/>
            <p:cNvSpPr/>
            <p:nvPr/>
          </p:nvSpPr>
          <p:spPr>
            <a:xfrm>
              <a:off x="374912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699" name="Oval 698"/>
            <p:cNvSpPr/>
            <p:nvPr/>
          </p:nvSpPr>
          <p:spPr>
            <a:xfrm>
              <a:off x="369254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00" name="Oval 699"/>
            <p:cNvSpPr/>
            <p:nvPr/>
          </p:nvSpPr>
          <p:spPr>
            <a:xfrm>
              <a:off x="363596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01" name="Oval 700"/>
            <p:cNvSpPr/>
            <p:nvPr/>
          </p:nvSpPr>
          <p:spPr>
            <a:xfrm>
              <a:off x="35793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02" name="Oval 701"/>
            <p:cNvSpPr/>
            <p:nvPr/>
          </p:nvSpPr>
          <p:spPr>
            <a:xfrm>
              <a:off x="352280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</p:grpSp>
      <p:grpSp>
        <p:nvGrpSpPr>
          <p:cNvPr id="703" name="Group 585"/>
          <p:cNvGrpSpPr>
            <a:grpSpLocks noChangeAspect="1"/>
          </p:cNvGrpSpPr>
          <p:nvPr/>
        </p:nvGrpSpPr>
        <p:grpSpPr bwMode="auto">
          <a:xfrm rot="18374245" flipH="1">
            <a:off x="6243638" y="2492262"/>
            <a:ext cx="373062" cy="61912"/>
            <a:chOff x="3522809" y="4039141"/>
            <a:chExt cx="456258" cy="75463"/>
          </a:xfrm>
        </p:grpSpPr>
        <p:sp>
          <p:nvSpPr>
            <p:cNvPr id="704" name="Oval 703"/>
            <p:cNvSpPr/>
            <p:nvPr/>
          </p:nvSpPr>
          <p:spPr>
            <a:xfrm>
              <a:off x="3918872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05" name="Oval 704"/>
            <p:cNvSpPr/>
            <p:nvPr/>
          </p:nvSpPr>
          <p:spPr>
            <a:xfrm>
              <a:off x="38622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06" name="Oval 705"/>
            <p:cNvSpPr/>
            <p:nvPr/>
          </p:nvSpPr>
          <p:spPr>
            <a:xfrm>
              <a:off x="380570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07" name="Oval 706"/>
            <p:cNvSpPr/>
            <p:nvPr/>
          </p:nvSpPr>
          <p:spPr>
            <a:xfrm>
              <a:off x="374912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08" name="Oval 707"/>
            <p:cNvSpPr/>
            <p:nvPr/>
          </p:nvSpPr>
          <p:spPr>
            <a:xfrm>
              <a:off x="369254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09" name="Oval 708"/>
            <p:cNvSpPr/>
            <p:nvPr/>
          </p:nvSpPr>
          <p:spPr>
            <a:xfrm>
              <a:off x="363596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10" name="Oval 709"/>
            <p:cNvSpPr/>
            <p:nvPr/>
          </p:nvSpPr>
          <p:spPr>
            <a:xfrm>
              <a:off x="35793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11" name="Oval 710"/>
            <p:cNvSpPr/>
            <p:nvPr/>
          </p:nvSpPr>
          <p:spPr>
            <a:xfrm>
              <a:off x="352280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</p:grpSp>
      <p:grpSp>
        <p:nvGrpSpPr>
          <p:cNvPr id="712" name="Group 586"/>
          <p:cNvGrpSpPr>
            <a:grpSpLocks noChangeAspect="1"/>
          </p:cNvGrpSpPr>
          <p:nvPr/>
        </p:nvGrpSpPr>
        <p:grpSpPr bwMode="auto">
          <a:xfrm rot="21104125" flipH="1">
            <a:off x="5992813" y="2835162"/>
            <a:ext cx="373062" cy="61912"/>
            <a:chOff x="3522809" y="4039141"/>
            <a:chExt cx="456258" cy="75463"/>
          </a:xfrm>
        </p:grpSpPr>
        <p:sp>
          <p:nvSpPr>
            <p:cNvPr id="713" name="Oval 712"/>
            <p:cNvSpPr/>
            <p:nvPr/>
          </p:nvSpPr>
          <p:spPr>
            <a:xfrm>
              <a:off x="3918872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14" name="Oval 713"/>
            <p:cNvSpPr/>
            <p:nvPr/>
          </p:nvSpPr>
          <p:spPr>
            <a:xfrm>
              <a:off x="38622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15" name="Oval 714"/>
            <p:cNvSpPr/>
            <p:nvPr/>
          </p:nvSpPr>
          <p:spPr>
            <a:xfrm>
              <a:off x="380570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16" name="Oval 715"/>
            <p:cNvSpPr/>
            <p:nvPr/>
          </p:nvSpPr>
          <p:spPr>
            <a:xfrm>
              <a:off x="374912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17" name="Oval 716"/>
            <p:cNvSpPr/>
            <p:nvPr/>
          </p:nvSpPr>
          <p:spPr>
            <a:xfrm>
              <a:off x="369254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18" name="Oval 717"/>
            <p:cNvSpPr/>
            <p:nvPr/>
          </p:nvSpPr>
          <p:spPr>
            <a:xfrm>
              <a:off x="363596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19" name="Oval 718"/>
            <p:cNvSpPr/>
            <p:nvPr/>
          </p:nvSpPr>
          <p:spPr>
            <a:xfrm>
              <a:off x="35793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20" name="Oval 719"/>
            <p:cNvSpPr/>
            <p:nvPr/>
          </p:nvSpPr>
          <p:spPr>
            <a:xfrm>
              <a:off x="352280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</p:grpSp>
      <p:sp>
        <p:nvSpPr>
          <p:cNvPr id="721" name="TextBox 720"/>
          <p:cNvSpPr txBox="1"/>
          <p:nvPr/>
        </p:nvSpPr>
        <p:spPr>
          <a:xfrm>
            <a:off x="5518150" y="1882662"/>
            <a:ext cx="12858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Peptide-Level</a:t>
            </a:r>
          </a:p>
          <a:p>
            <a:pPr algn="ctr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Enrichment</a:t>
            </a:r>
          </a:p>
        </p:txBody>
      </p:sp>
      <p:sp>
        <p:nvSpPr>
          <p:cNvPr id="722" name="TextBox 721"/>
          <p:cNvSpPr txBox="1"/>
          <p:nvPr/>
        </p:nvSpPr>
        <p:spPr>
          <a:xfrm>
            <a:off x="5532438" y="3209812"/>
            <a:ext cx="1285875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(optional)</a:t>
            </a:r>
          </a:p>
        </p:txBody>
      </p:sp>
      <p:grpSp>
        <p:nvGrpSpPr>
          <p:cNvPr id="723" name="Group 722"/>
          <p:cNvGrpSpPr/>
          <p:nvPr/>
        </p:nvGrpSpPr>
        <p:grpSpPr>
          <a:xfrm>
            <a:off x="7418415" y="2318142"/>
            <a:ext cx="1143637" cy="1005490"/>
            <a:chOff x="5229859" y="3733800"/>
            <a:chExt cx="2667000" cy="183286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24" name="Freeform 759"/>
            <p:cNvSpPr>
              <a:spLocks/>
            </p:cNvSpPr>
            <p:nvPr/>
          </p:nvSpPr>
          <p:spPr bwMode="auto">
            <a:xfrm>
              <a:off x="5524499" y="3733800"/>
              <a:ext cx="2057400" cy="1828800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kern="0" dirty="0">
                <a:solidFill>
                  <a:sysClr val="windowText" lastClr="000000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25" name="Freeform 759"/>
            <p:cNvSpPr>
              <a:spLocks/>
            </p:cNvSpPr>
            <p:nvPr/>
          </p:nvSpPr>
          <p:spPr bwMode="auto">
            <a:xfrm>
              <a:off x="5524499" y="4648200"/>
              <a:ext cx="2057400" cy="914400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kern="0" dirty="0">
                <a:solidFill>
                  <a:sysClr val="windowText" lastClr="000000"/>
                </a:solidFill>
                <a:latin typeface="Arial"/>
                <a:cs typeface="Arial" panose="020B0604020202020204" pitchFamily="34" charset="0"/>
              </a:endParaRPr>
            </a:p>
          </p:txBody>
        </p:sp>
        <p:cxnSp>
          <p:nvCxnSpPr>
            <p:cNvPr id="726" name="Straight Connector 725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sp>
        <p:nvSpPr>
          <p:cNvPr id="727" name="TextBox 726"/>
          <p:cNvSpPr txBox="1"/>
          <p:nvPr/>
        </p:nvSpPr>
        <p:spPr>
          <a:xfrm>
            <a:off x="7285038" y="3305062"/>
            <a:ext cx="1447800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ts val="1600"/>
              </a:lnSpc>
              <a:defRPr/>
            </a:pPr>
            <a:r>
              <a:rPr lang="en-US" sz="11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  <p:sp>
        <p:nvSpPr>
          <p:cNvPr id="728" name="TextBox 727"/>
          <p:cNvSpPr txBox="1"/>
          <p:nvPr/>
        </p:nvSpPr>
        <p:spPr>
          <a:xfrm>
            <a:off x="7351713" y="1871549"/>
            <a:ext cx="128587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LC-SRM Detection</a:t>
            </a:r>
          </a:p>
        </p:txBody>
      </p:sp>
      <p:sp>
        <p:nvSpPr>
          <p:cNvPr id="729" name="TextBox 728"/>
          <p:cNvSpPr txBox="1"/>
          <p:nvPr/>
        </p:nvSpPr>
        <p:spPr>
          <a:xfrm>
            <a:off x="8062913" y="2574812"/>
            <a:ext cx="720725" cy="277812"/>
          </a:xfrm>
          <a:prstGeom prst="rect">
            <a:avLst/>
          </a:prstGeom>
          <a:noFill/>
        </p:spPr>
        <p:txBody>
          <a:bodyPr lIns="0" rIns="0">
            <a:spAutoFit/>
          </a:bodyPr>
          <a:lstStyle/>
          <a:p>
            <a:pPr algn="ctr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NAT:</a:t>
            </a:r>
            <a:r>
              <a:rPr lang="en-US" sz="1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</a:t>
            </a:r>
          </a:p>
        </p:txBody>
      </p:sp>
      <p:grpSp>
        <p:nvGrpSpPr>
          <p:cNvPr id="730" name="Group 595"/>
          <p:cNvGrpSpPr>
            <a:grpSpLocks/>
          </p:cNvGrpSpPr>
          <p:nvPr/>
        </p:nvGrpSpPr>
        <p:grpSpPr bwMode="auto">
          <a:xfrm>
            <a:off x="2674938" y="3873387"/>
            <a:ext cx="3765550" cy="546100"/>
            <a:chOff x="1803400" y="4843462"/>
            <a:chExt cx="3765550" cy="545485"/>
          </a:xfrm>
        </p:grpSpPr>
        <p:sp>
          <p:nvSpPr>
            <p:cNvPr id="731" name="TextBox 730"/>
            <p:cNvSpPr txBox="1"/>
            <p:nvPr/>
          </p:nvSpPr>
          <p:spPr>
            <a:xfrm>
              <a:off x="1803400" y="4952876"/>
              <a:ext cx="3265487" cy="3393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6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[</a:t>
              </a:r>
              <a:r>
                <a:rPr lang="en-US" sz="13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Protein</a:t>
              </a:r>
              <a:r>
                <a:rPr lang="en-US" sz="16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  <a:r>
                <a:rPr lang="en-US" sz="13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≈  </a:t>
              </a:r>
              <a:r>
                <a:rPr lang="en-US" sz="16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[</a:t>
              </a:r>
              <a:r>
                <a:rPr lang="en-US" sz="13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Peptide</a:t>
              </a:r>
              <a:r>
                <a:rPr lang="en-US" sz="1400" kern="0" baseline="-250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NAT</a:t>
              </a:r>
              <a:r>
                <a:rPr lang="en-US" sz="16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  <a:r>
                <a:rPr lang="en-US" sz="13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=  </a:t>
              </a:r>
              <a:r>
                <a:rPr lang="en-US" sz="16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[</a:t>
              </a:r>
              <a:r>
                <a:rPr lang="en-US" sz="13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Peptide</a:t>
              </a:r>
              <a:r>
                <a:rPr lang="en-US" sz="1400" kern="0" baseline="-250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SIL</a:t>
              </a:r>
              <a:r>
                <a:rPr lang="en-US" sz="16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732" name="TextBox 731"/>
            <p:cNvSpPr txBox="1"/>
            <p:nvPr/>
          </p:nvSpPr>
          <p:spPr>
            <a:xfrm>
              <a:off x="4943475" y="5081319"/>
              <a:ext cx="625475" cy="30762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300" kern="0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sz="1400" kern="0" baseline="-250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SIL</a:t>
              </a:r>
              <a:endParaRPr lang="en-US" sz="13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3" name="TextBox 732"/>
            <p:cNvSpPr txBox="1"/>
            <p:nvPr/>
          </p:nvSpPr>
          <p:spPr>
            <a:xfrm>
              <a:off x="4943475" y="4843462"/>
              <a:ext cx="625475" cy="30762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300" kern="0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sz="1400" kern="0" baseline="-25000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NAT</a:t>
              </a:r>
              <a:endParaRPr lang="en-US" sz="13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34" name="Straight Arrow Connector 599"/>
            <p:cNvCxnSpPr>
              <a:cxnSpLocks noChangeShapeType="1"/>
            </p:cNvCxnSpPr>
            <p:nvPr/>
          </p:nvCxnSpPr>
          <p:spPr bwMode="auto">
            <a:xfrm flipH="1" flipV="1">
              <a:off x="4982206" y="5135999"/>
              <a:ext cx="548640" cy="0"/>
            </a:xfrm>
            <a:prstGeom prst="straightConnector1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35" name="Oval 734"/>
          <p:cNvSpPr/>
          <p:nvPr/>
        </p:nvSpPr>
        <p:spPr>
          <a:xfrm>
            <a:off x="838200" y="4894263"/>
            <a:ext cx="274638" cy="274637"/>
          </a:xfrm>
          <a:prstGeom prst="ellipse">
            <a:avLst/>
          </a:prstGeom>
          <a:solidFill>
            <a:srgbClr val="EEECE1">
              <a:lumMod val="75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36" name="Oval 735"/>
          <p:cNvSpPr/>
          <p:nvPr/>
        </p:nvSpPr>
        <p:spPr>
          <a:xfrm>
            <a:off x="838200" y="5413375"/>
            <a:ext cx="274638" cy="274638"/>
          </a:xfrm>
          <a:prstGeom prst="ellipse">
            <a:avLst/>
          </a:prstGeom>
          <a:solidFill>
            <a:srgbClr val="EEECE1">
              <a:lumMod val="75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737" name="Oval 736"/>
          <p:cNvSpPr/>
          <p:nvPr/>
        </p:nvSpPr>
        <p:spPr>
          <a:xfrm>
            <a:off x="838200" y="5946775"/>
            <a:ext cx="274638" cy="274638"/>
          </a:xfrm>
          <a:prstGeom prst="ellipse">
            <a:avLst/>
          </a:prstGeom>
          <a:solidFill>
            <a:srgbClr val="EEECE1">
              <a:lumMod val="75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738" name="TextBox 737"/>
          <p:cNvSpPr txBox="1"/>
          <p:nvPr/>
        </p:nvSpPr>
        <p:spPr>
          <a:xfrm>
            <a:off x="1263650" y="4894263"/>
            <a:ext cx="731996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657350" indent="-1657350">
              <a:defRPr/>
            </a:pPr>
            <a:r>
              <a:rPr lang="en-US" sz="120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Full-length Protein: </a:t>
            </a: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Desiderio, D. M. and co-workers, </a:t>
            </a:r>
            <a:r>
              <a:rPr lang="en-US" sz="1200" i="1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Biol. Mass Spectrom.</a:t>
            </a:r>
            <a:r>
              <a:rPr lang="en-US" sz="1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1991</a:t>
            </a:r>
            <a:r>
              <a:rPr lang="en-US" sz="1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kern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2(2</a:t>
            </a:r>
            <a:r>
              <a:rPr lang="en-US" sz="1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149-156</a:t>
            </a:r>
          </a:p>
          <a:p>
            <a:pPr marL="1657350" indent="-1657350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Brun, V. and co-workers, </a:t>
            </a:r>
            <a:r>
              <a:rPr lang="en-US" sz="1200" i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Mol. Cell. Proteomics</a:t>
            </a: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2007</a:t>
            </a: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6(12</a:t>
            </a: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2139-2149   </a:t>
            </a:r>
          </a:p>
        </p:txBody>
      </p:sp>
      <p:sp>
        <p:nvSpPr>
          <p:cNvPr id="739" name="TextBox 738"/>
          <p:cNvSpPr txBox="1"/>
          <p:nvPr/>
        </p:nvSpPr>
        <p:spPr>
          <a:xfrm>
            <a:off x="1252538" y="5413375"/>
            <a:ext cx="731996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657350" indent="-1657350">
              <a:defRPr/>
            </a:pPr>
            <a:r>
              <a:rPr lang="en-US" sz="120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Peptide Concatemer: </a:t>
            </a: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Beynon, R. J. and co-workers, </a:t>
            </a:r>
            <a:r>
              <a:rPr lang="en-US" sz="1200" i="1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Nat. Methods</a:t>
            </a:r>
            <a:r>
              <a:rPr lang="en-US" sz="1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2005</a:t>
            </a:r>
            <a:r>
              <a:rPr lang="en-US" sz="1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kern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2(8</a:t>
            </a:r>
            <a:r>
              <a:rPr lang="en-US" sz="1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587-589</a:t>
            </a:r>
          </a:p>
          <a:p>
            <a:pPr marL="1657350" indent="-1657350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Beynon, R. J. and co-workers, </a:t>
            </a:r>
            <a:r>
              <a:rPr lang="en-US" sz="1200" i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Nat. Protocols </a:t>
            </a:r>
            <a:r>
              <a:rPr lang="en-US" sz="120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2006</a:t>
            </a: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1(2</a:t>
            </a: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1029-1043</a:t>
            </a:r>
          </a:p>
        </p:txBody>
      </p:sp>
      <p:sp>
        <p:nvSpPr>
          <p:cNvPr id="740" name="TextBox 739"/>
          <p:cNvSpPr txBox="1"/>
          <p:nvPr/>
        </p:nvSpPr>
        <p:spPr>
          <a:xfrm>
            <a:off x="1252538" y="5945188"/>
            <a:ext cx="7319962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657350" indent="-1657350">
              <a:defRPr/>
            </a:pPr>
            <a:r>
              <a:rPr lang="en-US" sz="120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(Partial) Peptide: </a:t>
            </a: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Barr, J. R. and co-workers, </a:t>
            </a:r>
            <a:r>
              <a:rPr lang="en-US" sz="1200" i="1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Clin. Chem.</a:t>
            </a:r>
            <a:r>
              <a:rPr lang="en-US" sz="1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1996</a:t>
            </a:r>
            <a:r>
              <a:rPr lang="en-US" sz="1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kern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42(10</a:t>
            </a:r>
            <a:r>
              <a:rPr lang="en-US" sz="1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1676-1682</a:t>
            </a:r>
          </a:p>
          <a:p>
            <a:pPr marL="1657350" indent="-1657350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Gygi, S. P. and co-workers, </a:t>
            </a:r>
            <a:r>
              <a:rPr lang="en-US" sz="1200" i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Natl. Acad. Sci. USA</a:t>
            </a: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2003</a:t>
            </a: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100(12</a:t>
            </a: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6940-6945.</a:t>
            </a:r>
          </a:p>
        </p:txBody>
      </p:sp>
      <p:cxnSp>
        <p:nvCxnSpPr>
          <p:cNvPr id="741" name="Elbow Connector 740"/>
          <p:cNvCxnSpPr>
            <a:stCxn id="727" idx="2"/>
          </p:cNvCxnSpPr>
          <p:nvPr/>
        </p:nvCxnSpPr>
        <p:spPr>
          <a:xfrm rot="5400000">
            <a:off x="7018338" y="3182824"/>
            <a:ext cx="590550" cy="1390650"/>
          </a:xfrm>
          <a:prstGeom prst="bentConnector2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cxnSp>
        <p:nvCxnSpPr>
          <p:cNvPr id="742" name="Elbow Connector 741"/>
          <p:cNvCxnSpPr/>
          <p:nvPr/>
        </p:nvCxnSpPr>
        <p:spPr>
          <a:xfrm rot="10800000">
            <a:off x="1065213" y="3011374"/>
            <a:ext cx="1552575" cy="1162050"/>
          </a:xfrm>
          <a:prstGeom prst="bentConnector2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sp>
        <p:nvSpPr>
          <p:cNvPr id="743" name="Pie 742"/>
          <p:cNvSpPr/>
          <p:nvPr/>
        </p:nvSpPr>
        <p:spPr>
          <a:xfrm rot="3009872">
            <a:off x="3060700" y="2952637"/>
            <a:ext cx="274637" cy="274638"/>
          </a:xfrm>
          <a:prstGeom prst="pie">
            <a:avLst>
              <a:gd name="adj1" fmla="val 17301955"/>
              <a:gd name="adj2" fmla="val 14428675"/>
            </a:avLst>
          </a:prstGeom>
          <a:solidFill>
            <a:srgbClr val="F79646">
              <a:lumMod val="75000"/>
            </a:srgbClr>
          </a:solidFill>
          <a:ln w="6350" cap="flat" cmpd="sng" algn="ctr">
            <a:solidFill>
              <a:sysClr val="windowText" lastClr="00000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44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66CC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algn="ctr"/>
            <a:r>
              <a:rPr lang="en-US" dirty="0" smtClean="0"/>
              <a:t>Internal Calibration Hierarchy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TextBox 373"/>
          <p:cNvSpPr txBox="1"/>
          <p:nvPr/>
        </p:nvSpPr>
        <p:spPr>
          <a:xfrm>
            <a:off x="684213" y="1889012"/>
            <a:ext cx="849312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endParaRPr lang="en-US" sz="1200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75" name="Group 2831"/>
          <p:cNvGrpSpPr>
            <a:grpSpLocks/>
          </p:cNvGrpSpPr>
          <p:nvPr/>
        </p:nvGrpSpPr>
        <p:grpSpPr bwMode="auto">
          <a:xfrm>
            <a:off x="987425" y="2485912"/>
            <a:ext cx="147638" cy="441325"/>
            <a:chOff x="1382372" y="1792465"/>
            <a:chExt cx="184160" cy="537705"/>
          </a:xfrm>
        </p:grpSpPr>
        <p:sp>
          <p:nvSpPr>
            <p:cNvPr id="376" name="Freeform 102"/>
            <p:cNvSpPr>
              <a:spLocks noChangeAspect="1"/>
            </p:cNvSpPr>
            <p:nvPr/>
          </p:nvSpPr>
          <p:spPr bwMode="auto">
            <a:xfrm>
              <a:off x="1394253" y="1842754"/>
              <a:ext cx="158417" cy="487416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kern="0" dirty="0">
                <a:solidFill>
                  <a:sysClr val="windowText" lastClr="000000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377" name="Freeform 103"/>
            <p:cNvSpPr>
              <a:spLocks noChangeAspect="1"/>
            </p:cNvSpPr>
            <p:nvPr/>
          </p:nvSpPr>
          <p:spPr bwMode="auto">
            <a:xfrm>
              <a:off x="1396234" y="1817609"/>
              <a:ext cx="156436" cy="257248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kern="0" dirty="0">
                <a:solidFill>
                  <a:sysClr val="windowText" lastClr="000000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378" name="Oval 104"/>
            <p:cNvSpPr>
              <a:spLocks noChangeAspect="1" noChangeArrowheads="1"/>
            </p:cNvSpPr>
            <p:nvPr/>
          </p:nvSpPr>
          <p:spPr bwMode="auto">
            <a:xfrm>
              <a:off x="1394253" y="2051647"/>
              <a:ext cx="158417" cy="42552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kern="0" dirty="0">
                <a:solidFill>
                  <a:sysClr val="windowText" lastClr="000000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379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0289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kern="0" dirty="0">
                <a:solidFill>
                  <a:sysClr val="windowText" lastClr="000000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380" name="Oval 106"/>
            <p:cNvSpPr>
              <a:spLocks noChangeAspect="1" noChangeArrowheads="1"/>
            </p:cNvSpPr>
            <p:nvPr/>
          </p:nvSpPr>
          <p:spPr bwMode="auto">
            <a:xfrm>
              <a:off x="1402174" y="1800202"/>
              <a:ext cx="148516" cy="36749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kern="0" dirty="0">
                <a:solidFill>
                  <a:sysClr val="windowText" lastClr="000000"/>
                </a:solidFill>
                <a:latin typeface="Arial"/>
                <a:cs typeface="Arial" panose="020B0604020202020204" pitchFamily="34" charset="0"/>
              </a:endParaRPr>
            </a:p>
          </p:txBody>
        </p:sp>
      </p:grpSp>
      <p:grpSp>
        <p:nvGrpSpPr>
          <p:cNvPr id="381" name="Group 207"/>
          <p:cNvGrpSpPr>
            <a:grpSpLocks noChangeAspect="1"/>
          </p:cNvGrpSpPr>
          <p:nvPr/>
        </p:nvGrpSpPr>
        <p:grpSpPr bwMode="auto">
          <a:xfrm>
            <a:off x="503238" y="1003187"/>
            <a:ext cx="936625" cy="814387"/>
            <a:chOff x="349250" y="1543050"/>
            <a:chExt cx="1286471" cy="1079229"/>
          </a:xfrm>
        </p:grpSpPr>
        <p:grpSp>
          <p:nvGrpSpPr>
            <p:cNvPr id="382" name="Group 64"/>
            <p:cNvGrpSpPr>
              <a:grpSpLocks/>
            </p:cNvGrpSpPr>
            <p:nvPr/>
          </p:nvGrpSpPr>
          <p:grpSpPr bwMode="auto">
            <a:xfrm>
              <a:off x="349250" y="1687617"/>
              <a:ext cx="302918" cy="359870"/>
              <a:chOff x="514350" y="1687617"/>
              <a:chExt cx="302918" cy="359870"/>
            </a:xfrm>
          </p:grpSpPr>
          <p:sp>
            <p:nvSpPr>
              <p:cNvPr id="435" name="Oval 9"/>
              <p:cNvSpPr/>
              <p:nvPr/>
            </p:nvSpPr>
            <p:spPr>
              <a:xfrm>
                <a:off x="514350" y="196481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36" name="Oval 10"/>
              <p:cNvSpPr/>
              <p:nvPr/>
            </p:nvSpPr>
            <p:spPr>
              <a:xfrm>
                <a:off x="575813" y="19367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37" name="Oval 11"/>
              <p:cNvSpPr/>
              <p:nvPr/>
            </p:nvSpPr>
            <p:spPr>
              <a:xfrm>
                <a:off x="629011" y="188754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38" name="Oval 12"/>
              <p:cNvSpPr/>
              <p:nvPr/>
            </p:nvSpPr>
            <p:spPr>
              <a:xfrm>
                <a:off x="672639" y="182293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39" name="Oval 13"/>
              <p:cNvSpPr/>
              <p:nvPr/>
            </p:nvSpPr>
            <p:spPr>
              <a:xfrm>
                <a:off x="710549" y="17552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40" name="Oval 27"/>
              <p:cNvSpPr/>
              <p:nvPr/>
            </p:nvSpPr>
            <p:spPr>
              <a:xfrm>
                <a:off x="748775" y="1687617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83" name="Group 63"/>
            <p:cNvGrpSpPr>
              <a:grpSpLocks/>
            </p:cNvGrpSpPr>
            <p:nvPr/>
          </p:nvGrpSpPr>
          <p:grpSpPr bwMode="auto">
            <a:xfrm>
              <a:off x="624440" y="1543050"/>
              <a:ext cx="626526" cy="577878"/>
              <a:chOff x="789540" y="1543050"/>
              <a:chExt cx="626526" cy="577878"/>
            </a:xfrm>
          </p:grpSpPr>
          <p:sp>
            <p:nvSpPr>
              <p:cNvPr id="421" name="Oval 14"/>
              <p:cNvSpPr/>
              <p:nvPr/>
            </p:nvSpPr>
            <p:spPr>
              <a:xfrm>
                <a:off x="789540" y="162302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22" name="Oval 15"/>
              <p:cNvSpPr/>
              <p:nvPr/>
            </p:nvSpPr>
            <p:spPr>
              <a:xfrm>
                <a:off x="840505" y="15676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23" name="Oval 16"/>
              <p:cNvSpPr/>
              <p:nvPr/>
            </p:nvSpPr>
            <p:spPr>
              <a:xfrm>
                <a:off x="1029061" y="158304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24" name="Oval 17"/>
              <p:cNvSpPr/>
              <p:nvPr/>
            </p:nvSpPr>
            <p:spPr>
              <a:xfrm>
                <a:off x="1072383" y="164456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25" name="Oval 18"/>
              <p:cNvSpPr/>
              <p:nvPr/>
            </p:nvSpPr>
            <p:spPr>
              <a:xfrm>
                <a:off x="1110600" y="179834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26" name="Oval 19"/>
              <p:cNvSpPr/>
              <p:nvPr/>
            </p:nvSpPr>
            <p:spPr>
              <a:xfrm>
                <a:off x="1105504" y="187831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27" name="Oval 20"/>
              <p:cNvSpPr/>
              <p:nvPr/>
            </p:nvSpPr>
            <p:spPr>
              <a:xfrm>
                <a:off x="1115696" y="19613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28" name="Oval 21"/>
              <p:cNvSpPr/>
              <p:nvPr/>
            </p:nvSpPr>
            <p:spPr>
              <a:xfrm>
                <a:off x="1166661" y="201364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29" name="Oval 22"/>
              <p:cNvSpPr/>
              <p:nvPr/>
            </p:nvSpPr>
            <p:spPr>
              <a:xfrm>
                <a:off x="1230365" y="2038251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30" name="Oval 23"/>
              <p:cNvSpPr/>
              <p:nvPr/>
            </p:nvSpPr>
            <p:spPr>
              <a:xfrm>
                <a:off x="1296617" y="202287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31" name="Oval 24"/>
              <p:cNvSpPr/>
              <p:nvPr/>
            </p:nvSpPr>
            <p:spPr>
              <a:xfrm>
                <a:off x="1347573" y="1970580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32" name="Oval 431"/>
              <p:cNvSpPr/>
              <p:nvPr/>
            </p:nvSpPr>
            <p:spPr>
              <a:xfrm>
                <a:off x="904209" y="154306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33" name="Oval 432"/>
              <p:cNvSpPr/>
              <p:nvPr/>
            </p:nvSpPr>
            <p:spPr>
              <a:xfrm>
                <a:off x="970453" y="15430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34" name="Oval 433"/>
              <p:cNvSpPr/>
              <p:nvPr/>
            </p:nvSpPr>
            <p:spPr>
              <a:xfrm>
                <a:off x="1100409" y="171875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84" name="Group 62"/>
            <p:cNvGrpSpPr>
              <a:grpSpLocks/>
            </p:cNvGrpSpPr>
            <p:nvPr/>
          </p:nvGrpSpPr>
          <p:grpSpPr bwMode="auto">
            <a:xfrm>
              <a:off x="1223238" y="1613806"/>
              <a:ext cx="412483" cy="685519"/>
              <a:chOff x="1388338" y="1613806"/>
              <a:chExt cx="412483" cy="685519"/>
            </a:xfrm>
          </p:grpSpPr>
          <p:sp>
            <p:nvSpPr>
              <p:cNvPr id="406" name="Oval 405"/>
              <p:cNvSpPr/>
              <p:nvPr/>
            </p:nvSpPr>
            <p:spPr>
              <a:xfrm>
                <a:off x="1388338" y="190599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07" name="Oval 406"/>
              <p:cNvSpPr/>
              <p:nvPr/>
            </p:nvSpPr>
            <p:spPr>
              <a:xfrm>
                <a:off x="1416373" y="183217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08" name="Oval 407"/>
              <p:cNvSpPr/>
              <p:nvPr/>
            </p:nvSpPr>
            <p:spPr>
              <a:xfrm>
                <a:off x="1436755" y="175528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09" name="Oval 408"/>
              <p:cNvSpPr/>
              <p:nvPr/>
            </p:nvSpPr>
            <p:spPr>
              <a:xfrm>
                <a:off x="1474973" y="168760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10" name="Oval 409"/>
              <p:cNvSpPr/>
              <p:nvPr/>
            </p:nvSpPr>
            <p:spPr>
              <a:xfrm>
                <a:off x="1525938" y="163532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11" name="Oval 410"/>
              <p:cNvSpPr/>
              <p:nvPr/>
            </p:nvSpPr>
            <p:spPr>
              <a:xfrm>
                <a:off x="1589642" y="161380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12" name="Oval 411"/>
              <p:cNvSpPr/>
              <p:nvPr/>
            </p:nvSpPr>
            <p:spPr>
              <a:xfrm>
                <a:off x="1650790" y="16445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13" name="Oval 412"/>
              <p:cNvSpPr/>
              <p:nvPr/>
            </p:nvSpPr>
            <p:spPr>
              <a:xfrm>
                <a:off x="1699207" y="169991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14" name="Oval 413"/>
              <p:cNvSpPr/>
              <p:nvPr/>
            </p:nvSpPr>
            <p:spPr>
              <a:xfrm>
                <a:off x="1724685" y="17737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15" name="Oval 414"/>
              <p:cNvSpPr/>
              <p:nvPr/>
            </p:nvSpPr>
            <p:spPr>
              <a:xfrm>
                <a:off x="1732328" y="18537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16" name="Oval 415"/>
              <p:cNvSpPr/>
              <p:nvPr/>
            </p:nvSpPr>
            <p:spPr>
              <a:xfrm>
                <a:off x="1722137" y="193060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17" name="Oval 416"/>
              <p:cNvSpPr/>
              <p:nvPr/>
            </p:nvSpPr>
            <p:spPr>
              <a:xfrm>
                <a:off x="1696650" y="20044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18" name="Oval 417"/>
              <p:cNvSpPr/>
              <p:nvPr/>
            </p:nvSpPr>
            <p:spPr>
              <a:xfrm>
                <a:off x="1655894" y="206900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19" name="Oval 418"/>
              <p:cNvSpPr/>
              <p:nvPr/>
            </p:nvSpPr>
            <p:spPr>
              <a:xfrm>
                <a:off x="1625320" y="213975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20" name="Oval 419"/>
              <p:cNvSpPr/>
              <p:nvPr/>
            </p:nvSpPr>
            <p:spPr>
              <a:xfrm>
                <a:off x="1610332" y="2216648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85" name="Group 61"/>
            <p:cNvGrpSpPr>
              <a:grpSpLocks/>
            </p:cNvGrpSpPr>
            <p:nvPr/>
          </p:nvGrpSpPr>
          <p:grpSpPr bwMode="auto">
            <a:xfrm>
              <a:off x="1276751" y="2296620"/>
              <a:ext cx="265008" cy="325659"/>
              <a:chOff x="1441851" y="2296620"/>
              <a:chExt cx="265008" cy="325659"/>
            </a:xfrm>
          </p:grpSpPr>
          <p:sp>
            <p:nvSpPr>
              <p:cNvPr id="400" name="Oval 399"/>
              <p:cNvSpPr/>
              <p:nvPr/>
            </p:nvSpPr>
            <p:spPr>
              <a:xfrm>
                <a:off x="1622764" y="22966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01" name="Oval 400"/>
              <p:cNvSpPr/>
              <p:nvPr/>
            </p:nvSpPr>
            <p:spPr>
              <a:xfrm>
                <a:off x="1638366" y="237658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02" name="Oval 401"/>
              <p:cNvSpPr/>
              <p:nvPr/>
            </p:nvSpPr>
            <p:spPr>
              <a:xfrm>
                <a:off x="1620838" y="245347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03" name="Oval 402"/>
              <p:cNvSpPr/>
              <p:nvPr/>
            </p:nvSpPr>
            <p:spPr>
              <a:xfrm>
                <a:off x="1572106" y="250920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04" name="Oval 403"/>
              <p:cNvSpPr/>
              <p:nvPr/>
            </p:nvSpPr>
            <p:spPr>
              <a:xfrm>
                <a:off x="1510651" y="25396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05" name="Oval 404"/>
              <p:cNvSpPr/>
              <p:nvPr/>
            </p:nvSpPr>
            <p:spPr>
              <a:xfrm>
                <a:off x="1441851" y="2530376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86" name="Group 65"/>
            <p:cNvGrpSpPr>
              <a:grpSpLocks/>
            </p:cNvGrpSpPr>
            <p:nvPr/>
          </p:nvGrpSpPr>
          <p:grpSpPr bwMode="auto">
            <a:xfrm>
              <a:off x="802805" y="2293545"/>
              <a:ext cx="481590" cy="282962"/>
              <a:chOff x="967905" y="2293545"/>
              <a:chExt cx="481590" cy="282962"/>
            </a:xfrm>
          </p:grpSpPr>
          <p:sp>
            <p:nvSpPr>
              <p:cNvPr id="392" name="Oval 391"/>
              <p:cNvSpPr/>
              <p:nvPr/>
            </p:nvSpPr>
            <p:spPr>
              <a:xfrm>
                <a:off x="1381002" y="24938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393" name="Oval 392"/>
              <p:cNvSpPr/>
              <p:nvPr/>
            </p:nvSpPr>
            <p:spPr>
              <a:xfrm>
                <a:off x="1329738" y="24411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394" name="Oval 393"/>
              <p:cNvSpPr/>
              <p:nvPr/>
            </p:nvSpPr>
            <p:spPr>
              <a:xfrm>
                <a:off x="1278773" y="238889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395" name="Oval 394"/>
              <p:cNvSpPr/>
              <p:nvPr/>
            </p:nvSpPr>
            <p:spPr>
              <a:xfrm>
                <a:off x="1220165" y="234890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396" name="Oval 395"/>
              <p:cNvSpPr/>
              <p:nvPr/>
            </p:nvSpPr>
            <p:spPr>
              <a:xfrm>
                <a:off x="1156777" y="2324299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397" name="Oval 396"/>
              <p:cNvSpPr/>
              <p:nvPr/>
            </p:nvSpPr>
            <p:spPr>
              <a:xfrm>
                <a:off x="1092765" y="229969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398" name="Oval 397"/>
              <p:cNvSpPr/>
              <p:nvPr/>
            </p:nvSpPr>
            <p:spPr>
              <a:xfrm>
                <a:off x="1029061" y="229354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399" name="Oval 398"/>
              <p:cNvSpPr/>
              <p:nvPr/>
            </p:nvSpPr>
            <p:spPr>
              <a:xfrm>
                <a:off x="967905" y="2308922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87" name="Group 66"/>
            <p:cNvGrpSpPr>
              <a:grpSpLocks/>
            </p:cNvGrpSpPr>
            <p:nvPr/>
          </p:nvGrpSpPr>
          <p:grpSpPr bwMode="auto">
            <a:xfrm>
              <a:off x="581127" y="2342762"/>
              <a:ext cx="231563" cy="212217"/>
              <a:chOff x="746227" y="2342762"/>
              <a:chExt cx="231563" cy="212217"/>
            </a:xfrm>
          </p:grpSpPr>
          <p:sp>
            <p:nvSpPr>
              <p:cNvPr id="388" name="Oval 387"/>
              <p:cNvSpPr/>
              <p:nvPr/>
            </p:nvSpPr>
            <p:spPr>
              <a:xfrm>
                <a:off x="909297" y="234276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389" name="Oval 388"/>
              <p:cNvSpPr/>
              <p:nvPr/>
            </p:nvSpPr>
            <p:spPr>
              <a:xfrm>
                <a:off x="853244" y="238273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390" name="Oval 389"/>
              <p:cNvSpPr/>
              <p:nvPr/>
            </p:nvSpPr>
            <p:spPr>
              <a:xfrm>
                <a:off x="802279" y="243233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391" name="Oval 390"/>
              <p:cNvSpPr/>
              <p:nvPr/>
            </p:nvSpPr>
            <p:spPr>
              <a:xfrm>
                <a:off x="746227" y="24723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41" name="Oval 440"/>
          <p:cNvSpPr/>
          <p:nvPr/>
        </p:nvSpPr>
        <p:spPr>
          <a:xfrm>
            <a:off x="654050" y="1941399"/>
            <a:ext cx="185738" cy="184150"/>
          </a:xfrm>
          <a:prstGeom prst="ellipse">
            <a:avLst/>
          </a:prstGeom>
          <a:solidFill>
            <a:srgbClr val="EEECE1">
              <a:lumMod val="75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05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cxnSp>
        <p:nvCxnSpPr>
          <p:cNvPr id="442" name="Straight Arrow Connector 441"/>
          <p:cNvCxnSpPr/>
          <p:nvPr/>
        </p:nvCxnSpPr>
        <p:spPr>
          <a:xfrm>
            <a:off x="1068388" y="2158887"/>
            <a:ext cx="0" cy="27305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443" name="Straight Arrow Connector 563"/>
          <p:cNvCxnSpPr>
            <a:cxnSpLocks noChangeShapeType="1"/>
          </p:cNvCxnSpPr>
          <p:nvPr/>
        </p:nvCxnSpPr>
        <p:spPr bwMode="auto">
          <a:xfrm>
            <a:off x="1227138" y="2698637"/>
            <a:ext cx="304800" cy="0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44" name="Picture 443"/>
          <p:cNvPicPr>
            <a:picLocks noChangeAspect="1"/>
          </p:cNvPicPr>
          <p:nvPr/>
        </p:nvPicPr>
        <p:blipFill rotWithShape="1">
          <a:blip r:embed="rId2"/>
          <a:srcRect l="31481" t="16125" r="30247" b="21119"/>
          <a:stretch/>
        </p:blipFill>
        <p:spPr>
          <a:xfrm>
            <a:off x="1646238" y="2285887"/>
            <a:ext cx="790575" cy="9620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45" name="TextBox 444"/>
          <p:cNvSpPr txBox="1"/>
          <p:nvPr/>
        </p:nvSpPr>
        <p:spPr>
          <a:xfrm>
            <a:off x="1403350" y="1882662"/>
            <a:ext cx="128428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Protein-Level</a:t>
            </a:r>
          </a:p>
          <a:p>
            <a:pPr algn="ctr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Enrichment</a:t>
            </a:r>
          </a:p>
        </p:txBody>
      </p:sp>
      <p:sp>
        <p:nvSpPr>
          <p:cNvPr id="446" name="TextBox 445"/>
          <p:cNvSpPr txBox="1"/>
          <p:nvPr/>
        </p:nvSpPr>
        <p:spPr>
          <a:xfrm>
            <a:off x="1403350" y="3209812"/>
            <a:ext cx="1284288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(optional)</a:t>
            </a:r>
          </a:p>
        </p:txBody>
      </p:sp>
      <p:cxnSp>
        <p:nvCxnSpPr>
          <p:cNvPr id="447" name="Straight Arrow Connector 567"/>
          <p:cNvCxnSpPr>
            <a:cxnSpLocks noChangeShapeType="1"/>
          </p:cNvCxnSpPr>
          <p:nvPr/>
        </p:nvCxnSpPr>
        <p:spPr bwMode="auto">
          <a:xfrm>
            <a:off x="2560638" y="2698637"/>
            <a:ext cx="1219200" cy="0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8" name="Arc 447"/>
          <p:cNvSpPr/>
          <p:nvPr/>
        </p:nvSpPr>
        <p:spPr>
          <a:xfrm>
            <a:off x="2757488" y="763474"/>
            <a:ext cx="533400" cy="1933575"/>
          </a:xfrm>
          <a:prstGeom prst="arc">
            <a:avLst>
              <a:gd name="adj1" fmla="val 5451915"/>
              <a:gd name="adj2" fmla="val 10609210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 dirty="0">
              <a:solidFill>
                <a:sysClr val="windowText" lastClr="000000"/>
              </a:solidFill>
              <a:latin typeface="Arial"/>
              <a:cs typeface="Arial" panose="020B0604020202020204" pitchFamily="34" charset="0"/>
            </a:endParaRPr>
          </a:p>
        </p:txBody>
      </p:sp>
      <p:sp>
        <p:nvSpPr>
          <p:cNvPr id="449" name="Arc 448"/>
          <p:cNvSpPr/>
          <p:nvPr/>
        </p:nvSpPr>
        <p:spPr>
          <a:xfrm>
            <a:off x="3322638" y="1922349"/>
            <a:ext cx="533400" cy="776288"/>
          </a:xfrm>
          <a:prstGeom prst="arc">
            <a:avLst>
              <a:gd name="adj1" fmla="val 5451915"/>
              <a:gd name="adj2" fmla="val 10609210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 dirty="0">
              <a:solidFill>
                <a:sysClr val="windowText" lastClr="000000"/>
              </a:solidFill>
              <a:latin typeface="Arial"/>
              <a:cs typeface="Arial" panose="020B0604020202020204" pitchFamily="34" charset="0"/>
            </a:endParaRPr>
          </a:p>
        </p:txBody>
      </p:sp>
      <p:grpSp>
        <p:nvGrpSpPr>
          <p:cNvPr id="450" name="Group 570"/>
          <p:cNvGrpSpPr>
            <a:grpSpLocks/>
          </p:cNvGrpSpPr>
          <p:nvPr/>
        </p:nvGrpSpPr>
        <p:grpSpPr bwMode="auto">
          <a:xfrm>
            <a:off x="2127250" y="1369899"/>
            <a:ext cx="1455738" cy="61913"/>
            <a:chOff x="1524000" y="1623825"/>
            <a:chExt cx="1456675" cy="61880"/>
          </a:xfrm>
        </p:grpSpPr>
        <p:grpSp>
          <p:nvGrpSpPr>
            <p:cNvPr id="451" name="Group 823"/>
            <p:cNvGrpSpPr>
              <a:grpSpLocks noChangeAspect="1"/>
            </p:cNvGrpSpPr>
            <p:nvPr/>
          </p:nvGrpSpPr>
          <p:grpSpPr bwMode="auto">
            <a:xfrm flipH="1">
              <a:off x="1524000" y="1623825"/>
              <a:ext cx="234944" cy="61880"/>
              <a:chOff x="3522809" y="4039141"/>
              <a:chExt cx="286515" cy="75463"/>
            </a:xfrm>
          </p:grpSpPr>
          <p:sp>
            <p:nvSpPr>
              <p:cNvPr id="481" name="Oval 480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82" name="Oval 481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83" name="Oval 482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84" name="Oval 483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85" name="Oval 484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52" name="Group 824"/>
            <p:cNvGrpSpPr>
              <a:grpSpLocks noChangeAspect="1"/>
            </p:cNvGrpSpPr>
            <p:nvPr/>
          </p:nvGrpSpPr>
          <p:grpSpPr bwMode="auto">
            <a:xfrm flipH="1">
              <a:off x="1758946" y="1623825"/>
              <a:ext cx="374134" cy="61880"/>
              <a:chOff x="3522809" y="4039141"/>
              <a:chExt cx="456258" cy="75463"/>
            </a:xfrm>
          </p:grpSpPr>
          <p:sp>
            <p:nvSpPr>
              <p:cNvPr id="473" name="Oval 472"/>
              <p:cNvSpPr/>
              <p:nvPr/>
            </p:nvSpPr>
            <p:spPr>
              <a:xfrm>
                <a:off x="3918872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74" name="Oval 473"/>
              <p:cNvSpPr/>
              <p:nvPr/>
            </p:nvSpPr>
            <p:spPr>
              <a:xfrm>
                <a:off x="38622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75" name="Oval 474"/>
              <p:cNvSpPr/>
              <p:nvPr/>
            </p:nvSpPr>
            <p:spPr>
              <a:xfrm>
                <a:off x="380570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76" name="Oval 475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77" name="Oval 476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78" name="Oval 477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79" name="Oval 478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80" name="Oval 479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53" name="Group 825"/>
            <p:cNvGrpSpPr>
              <a:grpSpLocks noChangeAspect="1"/>
            </p:cNvGrpSpPr>
            <p:nvPr/>
          </p:nvGrpSpPr>
          <p:grpSpPr bwMode="auto">
            <a:xfrm flipH="1">
              <a:off x="2133080" y="1623825"/>
              <a:ext cx="374134" cy="61880"/>
              <a:chOff x="3522809" y="4039141"/>
              <a:chExt cx="456258" cy="75463"/>
            </a:xfrm>
          </p:grpSpPr>
          <p:sp>
            <p:nvSpPr>
              <p:cNvPr id="465" name="Oval 464"/>
              <p:cNvSpPr/>
              <p:nvPr/>
            </p:nvSpPr>
            <p:spPr>
              <a:xfrm>
                <a:off x="3918872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66" name="Oval 465"/>
              <p:cNvSpPr/>
              <p:nvPr/>
            </p:nvSpPr>
            <p:spPr>
              <a:xfrm>
                <a:off x="38622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67" name="Oval 466"/>
              <p:cNvSpPr/>
              <p:nvPr/>
            </p:nvSpPr>
            <p:spPr>
              <a:xfrm>
                <a:off x="380570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68" name="Oval 467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69" name="Oval 468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70" name="Oval 469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71" name="Oval 470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72" name="Oval 471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54" name="Group 826"/>
            <p:cNvGrpSpPr>
              <a:grpSpLocks/>
            </p:cNvGrpSpPr>
            <p:nvPr/>
          </p:nvGrpSpPr>
          <p:grpSpPr bwMode="auto">
            <a:xfrm>
              <a:off x="2507214" y="1623825"/>
              <a:ext cx="473461" cy="61880"/>
              <a:chOff x="2507214" y="1623825"/>
              <a:chExt cx="473461" cy="61880"/>
            </a:xfrm>
          </p:grpSpPr>
          <p:sp>
            <p:nvSpPr>
              <p:cNvPr id="455" name="Oval 454"/>
              <p:cNvSpPr/>
              <p:nvPr/>
            </p:nvSpPr>
            <p:spPr>
              <a:xfrm flipH="1">
                <a:off x="2507214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56" name="Oval 455"/>
              <p:cNvSpPr/>
              <p:nvPr/>
            </p:nvSpPr>
            <p:spPr>
              <a:xfrm flipH="1">
                <a:off x="2553612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57" name="Oval 456"/>
              <p:cNvSpPr/>
              <p:nvPr/>
            </p:nvSpPr>
            <p:spPr>
              <a:xfrm flipH="1">
                <a:off x="2600008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58" name="Oval 457"/>
              <p:cNvSpPr/>
              <p:nvPr/>
            </p:nvSpPr>
            <p:spPr>
              <a:xfrm flipH="1">
                <a:off x="2646404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59" name="Oval 458"/>
              <p:cNvSpPr/>
              <p:nvPr/>
            </p:nvSpPr>
            <p:spPr>
              <a:xfrm flipH="1">
                <a:off x="2692800" y="1623825"/>
                <a:ext cx="49360" cy="61880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60" name="Oval 459"/>
              <p:cNvSpPr/>
              <p:nvPr/>
            </p:nvSpPr>
            <p:spPr>
              <a:xfrm flipH="1">
                <a:off x="2739196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61" name="Oval 460"/>
              <p:cNvSpPr/>
              <p:nvPr/>
            </p:nvSpPr>
            <p:spPr>
              <a:xfrm flipH="1">
                <a:off x="2785592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62" name="Oval 461"/>
              <p:cNvSpPr/>
              <p:nvPr/>
            </p:nvSpPr>
            <p:spPr>
              <a:xfrm flipH="1">
                <a:off x="2931315" y="1623825"/>
                <a:ext cx="49360" cy="6188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63" name="Oval 462"/>
              <p:cNvSpPr/>
              <p:nvPr/>
            </p:nvSpPr>
            <p:spPr>
              <a:xfrm flipH="1">
                <a:off x="2834918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464" name="Oval 463"/>
              <p:cNvSpPr/>
              <p:nvPr/>
            </p:nvSpPr>
            <p:spPr>
              <a:xfrm flipH="1">
                <a:off x="2881314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86" name="Oval 485"/>
          <p:cNvSpPr/>
          <p:nvPr/>
        </p:nvSpPr>
        <p:spPr>
          <a:xfrm>
            <a:off x="2268538" y="1533412"/>
            <a:ext cx="187325" cy="182562"/>
          </a:xfrm>
          <a:prstGeom prst="ellipse">
            <a:avLst/>
          </a:prstGeom>
          <a:solidFill>
            <a:srgbClr val="EEECE1">
              <a:lumMod val="75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05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487" name="TextBox 486"/>
          <p:cNvSpPr txBox="1"/>
          <p:nvPr/>
        </p:nvSpPr>
        <p:spPr>
          <a:xfrm>
            <a:off x="2390775" y="1479437"/>
            <a:ext cx="105886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kern="0" dirty="0" err="1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Concatamer</a:t>
            </a:r>
            <a:endParaRPr lang="en-US" sz="1200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88" name="Group 573"/>
          <p:cNvGrpSpPr>
            <a:grpSpLocks noChangeAspect="1"/>
          </p:cNvGrpSpPr>
          <p:nvPr/>
        </p:nvGrpSpPr>
        <p:grpSpPr bwMode="auto">
          <a:xfrm flipH="1">
            <a:off x="3148013" y="1977912"/>
            <a:ext cx="374650" cy="61912"/>
            <a:chOff x="3522809" y="4039141"/>
            <a:chExt cx="456258" cy="75463"/>
          </a:xfrm>
        </p:grpSpPr>
        <p:sp>
          <p:nvSpPr>
            <p:cNvPr id="489" name="Oval 488"/>
            <p:cNvSpPr/>
            <p:nvPr/>
          </p:nvSpPr>
          <p:spPr>
            <a:xfrm>
              <a:off x="3918872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490" name="Oval 489"/>
            <p:cNvSpPr/>
            <p:nvPr/>
          </p:nvSpPr>
          <p:spPr>
            <a:xfrm>
              <a:off x="38622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491" name="Oval 490"/>
            <p:cNvSpPr/>
            <p:nvPr/>
          </p:nvSpPr>
          <p:spPr>
            <a:xfrm>
              <a:off x="380570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492" name="Oval 491"/>
            <p:cNvSpPr/>
            <p:nvPr/>
          </p:nvSpPr>
          <p:spPr>
            <a:xfrm>
              <a:off x="374912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493" name="Oval 492"/>
            <p:cNvSpPr/>
            <p:nvPr/>
          </p:nvSpPr>
          <p:spPr>
            <a:xfrm>
              <a:off x="369254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494" name="Oval 493"/>
            <p:cNvSpPr/>
            <p:nvPr/>
          </p:nvSpPr>
          <p:spPr>
            <a:xfrm>
              <a:off x="363596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495" name="Oval 494"/>
            <p:cNvSpPr/>
            <p:nvPr/>
          </p:nvSpPr>
          <p:spPr>
            <a:xfrm>
              <a:off x="35793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496" name="Oval 495"/>
            <p:cNvSpPr/>
            <p:nvPr/>
          </p:nvSpPr>
          <p:spPr>
            <a:xfrm>
              <a:off x="352280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</p:grpSp>
      <p:sp>
        <p:nvSpPr>
          <p:cNvPr id="497" name="Oval 496"/>
          <p:cNvSpPr/>
          <p:nvPr/>
        </p:nvSpPr>
        <p:spPr>
          <a:xfrm>
            <a:off x="2895600" y="2101737"/>
            <a:ext cx="185738" cy="184150"/>
          </a:xfrm>
          <a:prstGeom prst="ellipse">
            <a:avLst/>
          </a:prstGeom>
          <a:solidFill>
            <a:srgbClr val="EEECE1">
              <a:lumMod val="75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05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498" name="TextBox 497"/>
          <p:cNvSpPr txBox="1"/>
          <p:nvPr/>
        </p:nvSpPr>
        <p:spPr>
          <a:xfrm>
            <a:off x="2954925" y="2049349"/>
            <a:ext cx="847725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Peptide</a:t>
            </a:r>
            <a:endParaRPr lang="en-US" sz="1200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9" name="TextBox 498"/>
          <p:cNvSpPr txBox="1"/>
          <p:nvPr/>
        </p:nvSpPr>
        <p:spPr>
          <a:xfrm>
            <a:off x="2549525" y="2697049"/>
            <a:ext cx="1285875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Digestion</a:t>
            </a:r>
          </a:p>
        </p:txBody>
      </p:sp>
      <p:grpSp>
        <p:nvGrpSpPr>
          <p:cNvPr id="500" name="Group 578"/>
          <p:cNvGrpSpPr>
            <a:grpSpLocks/>
          </p:cNvGrpSpPr>
          <p:nvPr/>
        </p:nvGrpSpPr>
        <p:grpSpPr bwMode="auto">
          <a:xfrm>
            <a:off x="3779838" y="2190637"/>
            <a:ext cx="1400175" cy="1174750"/>
            <a:chOff x="3428657" y="2311621"/>
            <a:chExt cx="1400490" cy="1173493"/>
          </a:xfrm>
        </p:grpSpPr>
        <p:grpSp>
          <p:nvGrpSpPr>
            <p:cNvPr id="501" name="Group 636"/>
            <p:cNvGrpSpPr>
              <a:grpSpLocks noChangeAspect="1"/>
            </p:cNvGrpSpPr>
            <p:nvPr/>
          </p:nvGrpSpPr>
          <p:grpSpPr bwMode="auto">
            <a:xfrm flipH="1">
              <a:off x="3733800" y="3140710"/>
              <a:ext cx="234944" cy="61880"/>
              <a:chOff x="3522809" y="4039141"/>
              <a:chExt cx="286515" cy="75463"/>
            </a:xfrm>
          </p:grpSpPr>
          <p:sp>
            <p:nvSpPr>
              <p:cNvPr id="675" name="Oval 674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76" name="Oval 675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77" name="Oval 676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78" name="Oval 677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79" name="Oval 678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02" name="Group 637"/>
            <p:cNvGrpSpPr>
              <a:grpSpLocks noChangeAspect="1"/>
            </p:cNvGrpSpPr>
            <p:nvPr/>
          </p:nvGrpSpPr>
          <p:grpSpPr bwMode="auto">
            <a:xfrm flipH="1">
              <a:off x="4193299" y="2770362"/>
              <a:ext cx="374134" cy="61880"/>
              <a:chOff x="3522809" y="4039141"/>
              <a:chExt cx="456258" cy="75463"/>
            </a:xfrm>
          </p:grpSpPr>
          <p:sp>
            <p:nvSpPr>
              <p:cNvPr id="667" name="Oval 666"/>
              <p:cNvSpPr/>
              <p:nvPr/>
            </p:nvSpPr>
            <p:spPr>
              <a:xfrm>
                <a:off x="3918872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68" name="Oval 667"/>
              <p:cNvSpPr/>
              <p:nvPr/>
            </p:nvSpPr>
            <p:spPr>
              <a:xfrm>
                <a:off x="38622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69" name="Oval 668"/>
              <p:cNvSpPr/>
              <p:nvPr/>
            </p:nvSpPr>
            <p:spPr>
              <a:xfrm>
                <a:off x="380570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70" name="Oval 669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71" name="Oval 670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72" name="Oval 671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73" name="Oval 672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74" name="Oval 673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03" name="Group 638"/>
            <p:cNvGrpSpPr>
              <a:grpSpLocks noChangeAspect="1"/>
            </p:cNvGrpSpPr>
            <p:nvPr/>
          </p:nvGrpSpPr>
          <p:grpSpPr bwMode="auto">
            <a:xfrm flipH="1">
              <a:off x="4312254" y="2516128"/>
              <a:ext cx="374134" cy="61880"/>
              <a:chOff x="3522809" y="4039141"/>
              <a:chExt cx="456258" cy="75463"/>
            </a:xfrm>
          </p:grpSpPr>
          <p:sp>
            <p:nvSpPr>
              <p:cNvPr id="659" name="Oval 658"/>
              <p:cNvSpPr/>
              <p:nvPr/>
            </p:nvSpPr>
            <p:spPr>
              <a:xfrm>
                <a:off x="3918872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60" name="Oval 659"/>
              <p:cNvSpPr/>
              <p:nvPr/>
            </p:nvSpPr>
            <p:spPr>
              <a:xfrm>
                <a:off x="38622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61" name="Oval 660"/>
              <p:cNvSpPr/>
              <p:nvPr/>
            </p:nvSpPr>
            <p:spPr>
              <a:xfrm>
                <a:off x="380570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62" name="Oval 661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63" name="Oval 662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64" name="Oval 663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65" name="Oval 664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66" name="Oval 665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04" name="Group 639"/>
            <p:cNvGrpSpPr>
              <a:grpSpLocks/>
            </p:cNvGrpSpPr>
            <p:nvPr/>
          </p:nvGrpSpPr>
          <p:grpSpPr bwMode="auto">
            <a:xfrm>
              <a:off x="4355686" y="3171650"/>
              <a:ext cx="473461" cy="61880"/>
              <a:chOff x="2507214" y="1623825"/>
              <a:chExt cx="473461" cy="61880"/>
            </a:xfrm>
          </p:grpSpPr>
          <p:sp>
            <p:nvSpPr>
              <p:cNvPr id="649" name="Oval 648"/>
              <p:cNvSpPr/>
              <p:nvPr/>
            </p:nvSpPr>
            <p:spPr>
              <a:xfrm flipH="1">
                <a:off x="2507214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50" name="Oval 649"/>
              <p:cNvSpPr/>
              <p:nvPr/>
            </p:nvSpPr>
            <p:spPr>
              <a:xfrm flipH="1">
                <a:off x="2553612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51" name="Oval 650"/>
              <p:cNvSpPr/>
              <p:nvPr/>
            </p:nvSpPr>
            <p:spPr>
              <a:xfrm flipH="1">
                <a:off x="2600008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52" name="Oval 651"/>
              <p:cNvSpPr/>
              <p:nvPr/>
            </p:nvSpPr>
            <p:spPr>
              <a:xfrm flipH="1">
                <a:off x="2646404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53" name="Oval 652"/>
              <p:cNvSpPr/>
              <p:nvPr/>
            </p:nvSpPr>
            <p:spPr>
              <a:xfrm flipH="1">
                <a:off x="2692800" y="1623825"/>
                <a:ext cx="49360" cy="61880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54" name="Oval 653"/>
              <p:cNvSpPr/>
              <p:nvPr/>
            </p:nvSpPr>
            <p:spPr>
              <a:xfrm flipH="1">
                <a:off x="2739196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55" name="Oval 654"/>
              <p:cNvSpPr/>
              <p:nvPr/>
            </p:nvSpPr>
            <p:spPr>
              <a:xfrm flipH="1">
                <a:off x="2785592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56" name="Oval 655"/>
              <p:cNvSpPr/>
              <p:nvPr/>
            </p:nvSpPr>
            <p:spPr>
              <a:xfrm flipH="1">
                <a:off x="2931315" y="1623825"/>
                <a:ext cx="49360" cy="61880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57" name="Oval 656"/>
              <p:cNvSpPr/>
              <p:nvPr/>
            </p:nvSpPr>
            <p:spPr>
              <a:xfrm flipH="1">
                <a:off x="2834918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58" name="Oval 657"/>
              <p:cNvSpPr/>
              <p:nvPr/>
            </p:nvSpPr>
            <p:spPr>
              <a:xfrm flipH="1">
                <a:off x="2881314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05" name="Group 640"/>
            <p:cNvGrpSpPr>
              <a:grpSpLocks noChangeAspect="1"/>
            </p:cNvGrpSpPr>
            <p:nvPr/>
          </p:nvGrpSpPr>
          <p:grpSpPr bwMode="auto">
            <a:xfrm>
              <a:off x="4518173" y="2330367"/>
              <a:ext cx="282427" cy="61125"/>
              <a:chOff x="2616537" y="4004550"/>
              <a:chExt cx="313807" cy="67917"/>
            </a:xfrm>
          </p:grpSpPr>
          <p:sp>
            <p:nvSpPr>
              <p:cNvPr id="643" name="Oval 9"/>
              <p:cNvSpPr/>
              <p:nvPr/>
            </p:nvSpPr>
            <p:spPr>
              <a:xfrm>
                <a:off x="2616537" y="400455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44" name="Oval 10"/>
              <p:cNvSpPr/>
              <p:nvPr/>
            </p:nvSpPr>
            <p:spPr>
              <a:xfrm>
                <a:off x="2668463" y="400455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45" name="Oval 11"/>
              <p:cNvSpPr/>
              <p:nvPr/>
            </p:nvSpPr>
            <p:spPr>
              <a:xfrm>
                <a:off x="2720389" y="400455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46" name="Oval 12"/>
              <p:cNvSpPr/>
              <p:nvPr/>
            </p:nvSpPr>
            <p:spPr>
              <a:xfrm>
                <a:off x="2772315" y="400455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47" name="Oval 13"/>
              <p:cNvSpPr/>
              <p:nvPr/>
            </p:nvSpPr>
            <p:spPr>
              <a:xfrm>
                <a:off x="2824241" y="400455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48" name="Oval 27"/>
              <p:cNvSpPr/>
              <p:nvPr/>
            </p:nvSpPr>
            <p:spPr>
              <a:xfrm>
                <a:off x="2876168" y="4004550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06" name="Group 641"/>
            <p:cNvGrpSpPr>
              <a:grpSpLocks noChangeAspect="1"/>
            </p:cNvGrpSpPr>
            <p:nvPr/>
          </p:nvGrpSpPr>
          <p:grpSpPr bwMode="auto">
            <a:xfrm>
              <a:off x="3533135" y="2465794"/>
              <a:ext cx="647142" cy="61125"/>
              <a:chOff x="2283409" y="4380956"/>
              <a:chExt cx="719041" cy="67917"/>
            </a:xfrm>
          </p:grpSpPr>
          <p:sp>
            <p:nvSpPr>
              <p:cNvPr id="629" name="Oval 14"/>
              <p:cNvSpPr/>
              <p:nvPr/>
            </p:nvSpPr>
            <p:spPr>
              <a:xfrm>
                <a:off x="2283409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30" name="Oval 15"/>
              <p:cNvSpPr/>
              <p:nvPr/>
            </p:nvSpPr>
            <p:spPr>
              <a:xfrm>
                <a:off x="2334552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31" name="Oval 16"/>
              <p:cNvSpPr/>
              <p:nvPr/>
            </p:nvSpPr>
            <p:spPr>
              <a:xfrm>
                <a:off x="2487981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32" name="Oval 17"/>
              <p:cNvSpPr/>
              <p:nvPr/>
            </p:nvSpPr>
            <p:spPr>
              <a:xfrm>
                <a:off x="2539124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33" name="Oval 18"/>
              <p:cNvSpPr/>
              <p:nvPr/>
            </p:nvSpPr>
            <p:spPr>
              <a:xfrm>
                <a:off x="2692553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34" name="Oval 19"/>
              <p:cNvSpPr/>
              <p:nvPr/>
            </p:nvSpPr>
            <p:spPr>
              <a:xfrm>
                <a:off x="2641410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35" name="Oval 20"/>
              <p:cNvSpPr/>
              <p:nvPr/>
            </p:nvSpPr>
            <p:spPr>
              <a:xfrm>
                <a:off x="2743696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36" name="Oval 21"/>
              <p:cNvSpPr/>
              <p:nvPr/>
            </p:nvSpPr>
            <p:spPr>
              <a:xfrm>
                <a:off x="2794839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37" name="Oval 22"/>
              <p:cNvSpPr/>
              <p:nvPr/>
            </p:nvSpPr>
            <p:spPr>
              <a:xfrm>
                <a:off x="2845982" y="4380956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38" name="Oval 23"/>
              <p:cNvSpPr/>
              <p:nvPr/>
            </p:nvSpPr>
            <p:spPr>
              <a:xfrm>
                <a:off x="2897125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39" name="Oval 24"/>
              <p:cNvSpPr/>
              <p:nvPr/>
            </p:nvSpPr>
            <p:spPr>
              <a:xfrm>
                <a:off x="2948274" y="4380956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40" name="Oval 639"/>
              <p:cNvSpPr/>
              <p:nvPr/>
            </p:nvSpPr>
            <p:spPr>
              <a:xfrm>
                <a:off x="2385695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41" name="Oval 640"/>
              <p:cNvSpPr/>
              <p:nvPr/>
            </p:nvSpPr>
            <p:spPr>
              <a:xfrm>
                <a:off x="2436838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42" name="Oval 641"/>
              <p:cNvSpPr/>
              <p:nvPr/>
            </p:nvSpPr>
            <p:spPr>
              <a:xfrm>
                <a:off x="2590267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07" name="Group 642"/>
            <p:cNvGrpSpPr>
              <a:grpSpLocks noChangeAspect="1"/>
            </p:cNvGrpSpPr>
            <p:nvPr/>
          </p:nvGrpSpPr>
          <p:grpSpPr bwMode="auto">
            <a:xfrm>
              <a:off x="3820796" y="3049716"/>
              <a:ext cx="662212" cy="61125"/>
              <a:chOff x="3940998" y="3868124"/>
              <a:chExt cx="735788" cy="67917"/>
            </a:xfrm>
          </p:grpSpPr>
          <p:sp>
            <p:nvSpPr>
              <p:cNvPr id="614" name="Oval 613"/>
              <p:cNvSpPr/>
              <p:nvPr/>
            </p:nvSpPr>
            <p:spPr>
              <a:xfrm>
                <a:off x="3940998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15" name="Oval 614"/>
              <p:cNvSpPr/>
              <p:nvPr/>
            </p:nvSpPr>
            <p:spPr>
              <a:xfrm>
                <a:off x="3989685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16" name="Oval 615"/>
              <p:cNvSpPr/>
              <p:nvPr/>
            </p:nvSpPr>
            <p:spPr>
              <a:xfrm>
                <a:off x="4038372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17" name="Oval 616"/>
              <p:cNvSpPr/>
              <p:nvPr/>
            </p:nvSpPr>
            <p:spPr>
              <a:xfrm>
                <a:off x="4087059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18" name="Oval 617"/>
              <p:cNvSpPr/>
              <p:nvPr/>
            </p:nvSpPr>
            <p:spPr>
              <a:xfrm>
                <a:off x="4135746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19" name="Oval 618"/>
              <p:cNvSpPr/>
              <p:nvPr/>
            </p:nvSpPr>
            <p:spPr>
              <a:xfrm>
                <a:off x="4184433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20" name="Oval 619"/>
              <p:cNvSpPr/>
              <p:nvPr/>
            </p:nvSpPr>
            <p:spPr>
              <a:xfrm>
                <a:off x="4233120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21" name="Oval 620"/>
              <p:cNvSpPr/>
              <p:nvPr/>
            </p:nvSpPr>
            <p:spPr>
              <a:xfrm>
                <a:off x="4281807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22" name="Oval 621"/>
              <p:cNvSpPr/>
              <p:nvPr/>
            </p:nvSpPr>
            <p:spPr>
              <a:xfrm>
                <a:off x="4330494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23" name="Oval 622"/>
              <p:cNvSpPr/>
              <p:nvPr/>
            </p:nvSpPr>
            <p:spPr>
              <a:xfrm>
                <a:off x="4622610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24" name="Oval 623"/>
              <p:cNvSpPr/>
              <p:nvPr/>
            </p:nvSpPr>
            <p:spPr>
              <a:xfrm>
                <a:off x="4573929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25" name="Oval 624"/>
              <p:cNvSpPr/>
              <p:nvPr/>
            </p:nvSpPr>
            <p:spPr>
              <a:xfrm>
                <a:off x="4525242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26" name="Oval 625"/>
              <p:cNvSpPr/>
              <p:nvPr/>
            </p:nvSpPr>
            <p:spPr>
              <a:xfrm>
                <a:off x="4476555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27" name="Oval 626"/>
              <p:cNvSpPr/>
              <p:nvPr/>
            </p:nvSpPr>
            <p:spPr>
              <a:xfrm>
                <a:off x="4427868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28" name="Oval 627"/>
              <p:cNvSpPr/>
              <p:nvPr/>
            </p:nvSpPr>
            <p:spPr>
              <a:xfrm>
                <a:off x="4379181" y="3868124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08" name="Group 643"/>
            <p:cNvGrpSpPr>
              <a:grpSpLocks noChangeAspect="1"/>
            </p:cNvGrpSpPr>
            <p:nvPr/>
          </p:nvGrpSpPr>
          <p:grpSpPr bwMode="auto">
            <a:xfrm>
              <a:off x="3680592" y="2311621"/>
              <a:ext cx="285342" cy="61125"/>
              <a:chOff x="3943013" y="5000203"/>
              <a:chExt cx="317044" cy="67917"/>
            </a:xfrm>
          </p:grpSpPr>
          <p:sp>
            <p:nvSpPr>
              <p:cNvPr id="608" name="Oval 607"/>
              <p:cNvSpPr/>
              <p:nvPr/>
            </p:nvSpPr>
            <p:spPr>
              <a:xfrm>
                <a:off x="4205881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09" name="Oval 608"/>
              <p:cNvSpPr/>
              <p:nvPr/>
            </p:nvSpPr>
            <p:spPr>
              <a:xfrm>
                <a:off x="4153309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10" name="Oval 609"/>
              <p:cNvSpPr/>
              <p:nvPr/>
            </p:nvSpPr>
            <p:spPr>
              <a:xfrm>
                <a:off x="4100735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11" name="Oval 610"/>
              <p:cNvSpPr/>
              <p:nvPr/>
            </p:nvSpPr>
            <p:spPr>
              <a:xfrm>
                <a:off x="4048161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12" name="Oval 611"/>
              <p:cNvSpPr/>
              <p:nvPr/>
            </p:nvSpPr>
            <p:spPr>
              <a:xfrm>
                <a:off x="3995587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13" name="Oval 612"/>
              <p:cNvSpPr/>
              <p:nvPr/>
            </p:nvSpPr>
            <p:spPr>
              <a:xfrm>
                <a:off x="3943013" y="5000203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09" name="Group 644"/>
            <p:cNvGrpSpPr>
              <a:grpSpLocks noChangeAspect="1"/>
            </p:cNvGrpSpPr>
            <p:nvPr/>
          </p:nvGrpSpPr>
          <p:grpSpPr bwMode="auto">
            <a:xfrm>
              <a:off x="4544234" y="3384550"/>
              <a:ext cx="184132" cy="61125"/>
              <a:chOff x="3198772" y="4800600"/>
              <a:chExt cx="204588" cy="67917"/>
            </a:xfrm>
          </p:grpSpPr>
          <p:sp>
            <p:nvSpPr>
              <p:cNvPr id="604" name="Oval 603"/>
              <p:cNvSpPr/>
              <p:nvPr/>
            </p:nvSpPr>
            <p:spPr>
              <a:xfrm>
                <a:off x="3349184" y="480060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05" name="Oval 604"/>
              <p:cNvSpPr/>
              <p:nvPr/>
            </p:nvSpPr>
            <p:spPr>
              <a:xfrm>
                <a:off x="3299046" y="480060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06" name="Oval 605"/>
              <p:cNvSpPr/>
              <p:nvPr/>
            </p:nvSpPr>
            <p:spPr>
              <a:xfrm>
                <a:off x="3248909" y="480060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07" name="Oval 606"/>
              <p:cNvSpPr/>
              <p:nvPr/>
            </p:nvSpPr>
            <p:spPr>
              <a:xfrm>
                <a:off x="3198772" y="480060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0" name="Group 645"/>
            <p:cNvGrpSpPr>
              <a:grpSpLocks noChangeAspect="1"/>
            </p:cNvGrpSpPr>
            <p:nvPr/>
          </p:nvGrpSpPr>
          <p:grpSpPr bwMode="auto">
            <a:xfrm flipH="1">
              <a:off x="3650479" y="2747715"/>
              <a:ext cx="374134" cy="61880"/>
              <a:chOff x="3522809" y="4039141"/>
              <a:chExt cx="456258" cy="75463"/>
            </a:xfrm>
          </p:grpSpPr>
          <p:sp>
            <p:nvSpPr>
              <p:cNvPr id="596" name="Oval 595"/>
              <p:cNvSpPr/>
              <p:nvPr/>
            </p:nvSpPr>
            <p:spPr>
              <a:xfrm>
                <a:off x="3918872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97" name="Oval 596"/>
              <p:cNvSpPr/>
              <p:nvPr/>
            </p:nvSpPr>
            <p:spPr>
              <a:xfrm>
                <a:off x="38622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98" name="Oval 597"/>
              <p:cNvSpPr/>
              <p:nvPr/>
            </p:nvSpPr>
            <p:spPr>
              <a:xfrm>
                <a:off x="380570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99" name="Oval 598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00" name="Oval 599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01" name="Oval 600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02" name="Oval 601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603" name="Oval 602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1" name="Group 646"/>
            <p:cNvGrpSpPr>
              <a:grpSpLocks noChangeAspect="1"/>
            </p:cNvGrpSpPr>
            <p:nvPr/>
          </p:nvGrpSpPr>
          <p:grpSpPr bwMode="auto">
            <a:xfrm>
              <a:off x="4092640" y="3285490"/>
              <a:ext cx="282427" cy="61125"/>
              <a:chOff x="2616537" y="4004550"/>
              <a:chExt cx="313807" cy="67917"/>
            </a:xfrm>
          </p:grpSpPr>
          <p:sp>
            <p:nvSpPr>
              <p:cNvPr id="590" name="Oval 9"/>
              <p:cNvSpPr/>
              <p:nvPr/>
            </p:nvSpPr>
            <p:spPr>
              <a:xfrm>
                <a:off x="2616537" y="400455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91" name="Oval 10"/>
              <p:cNvSpPr/>
              <p:nvPr/>
            </p:nvSpPr>
            <p:spPr>
              <a:xfrm>
                <a:off x="2668463" y="400455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92" name="Oval 11"/>
              <p:cNvSpPr/>
              <p:nvPr/>
            </p:nvSpPr>
            <p:spPr>
              <a:xfrm>
                <a:off x="2720389" y="400455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93" name="Oval 12"/>
              <p:cNvSpPr/>
              <p:nvPr/>
            </p:nvSpPr>
            <p:spPr>
              <a:xfrm>
                <a:off x="2772315" y="400455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94" name="Oval 13"/>
              <p:cNvSpPr/>
              <p:nvPr/>
            </p:nvSpPr>
            <p:spPr>
              <a:xfrm>
                <a:off x="2824241" y="400455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95" name="Oval 27"/>
              <p:cNvSpPr/>
              <p:nvPr/>
            </p:nvSpPr>
            <p:spPr>
              <a:xfrm>
                <a:off x="2876168" y="4004550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2" name="Group 647"/>
            <p:cNvGrpSpPr>
              <a:grpSpLocks noChangeAspect="1"/>
            </p:cNvGrpSpPr>
            <p:nvPr/>
          </p:nvGrpSpPr>
          <p:grpSpPr bwMode="auto">
            <a:xfrm>
              <a:off x="3498593" y="2890856"/>
              <a:ext cx="647142" cy="61125"/>
              <a:chOff x="2283409" y="4380956"/>
              <a:chExt cx="719041" cy="67917"/>
            </a:xfrm>
          </p:grpSpPr>
          <p:sp>
            <p:nvSpPr>
              <p:cNvPr id="576" name="Oval 14"/>
              <p:cNvSpPr/>
              <p:nvPr/>
            </p:nvSpPr>
            <p:spPr>
              <a:xfrm>
                <a:off x="2283409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77" name="Oval 15"/>
              <p:cNvSpPr/>
              <p:nvPr/>
            </p:nvSpPr>
            <p:spPr>
              <a:xfrm>
                <a:off x="2334552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78" name="Oval 16"/>
              <p:cNvSpPr/>
              <p:nvPr/>
            </p:nvSpPr>
            <p:spPr>
              <a:xfrm>
                <a:off x="2487981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79" name="Oval 17"/>
              <p:cNvSpPr/>
              <p:nvPr/>
            </p:nvSpPr>
            <p:spPr>
              <a:xfrm>
                <a:off x="2539124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80" name="Oval 18"/>
              <p:cNvSpPr/>
              <p:nvPr/>
            </p:nvSpPr>
            <p:spPr>
              <a:xfrm>
                <a:off x="2692553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81" name="Oval 19"/>
              <p:cNvSpPr/>
              <p:nvPr/>
            </p:nvSpPr>
            <p:spPr>
              <a:xfrm>
                <a:off x="2641410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82" name="Oval 20"/>
              <p:cNvSpPr/>
              <p:nvPr/>
            </p:nvSpPr>
            <p:spPr>
              <a:xfrm>
                <a:off x="2743696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83" name="Oval 21"/>
              <p:cNvSpPr/>
              <p:nvPr/>
            </p:nvSpPr>
            <p:spPr>
              <a:xfrm>
                <a:off x="2794839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84" name="Oval 22"/>
              <p:cNvSpPr/>
              <p:nvPr/>
            </p:nvSpPr>
            <p:spPr>
              <a:xfrm>
                <a:off x="2845982" y="4380956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85" name="Oval 23"/>
              <p:cNvSpPr/>
              <p:nvPr/>
            </p:nvSpPr>
            <p:spPr>
              <a:xfrm>
                <a:off x="2897125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86" name="Oval 24"/>
              <p:cNvSpPr/>
              <p:nvPr/>
            </p:nvSpPr>
            <p:spPr>
              <a:xfrm>
                <a:off x="2948274" y="4380956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87" name="Oval 586"/>
              <p:cNvSpPr/>
              <p:nvPr/>
            </p:nvSpPr>
            <p:spPr>
              <a:xfrm>
                <a:off x="2385695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88" name="Oval 587"/>
              <p:cNvSpPr/>
              <p:nvPr/>
            </p:nvSpPr>
            <p:spPr>
              <a:xfrm>
                <a:off x="2436838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89" name="Oval 588"/>
              <p:cNvSpPr/>
              <p:nvPr/>
            </p:nvSpPr>
            <p:spPr>
              <a:xfrm>
                <a:off x="2590267" y="4380956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3" name="Group 648"/>
            <p:cNvGrpSpPr>
              <a:grpSpLocks noChangeAspect="1"/>
            </p:cNvGrpSpPr>
            <p:nvPr/>
          </p:nvGrpSpPr>
          <p:grpSpPr bwMode="auto">
            <a:xfrm>
              <a:off x="3586258" y="3423989"/>
              <a:ext cx="662212" cy="61125"/>
              <a:chOff x="3940998" y="3868124"/>
              <a:chExt cx="735788" cy="67917"/>
            </a:xfrm>
          </p:grpSpPr>
          <p:sp>
            <p:nvSpPr>
              <p:cNvPr id="561" name="Oval 560"/>
              <p:cNvSpPr/>
              <p:nvPr/>
            </p:nvSpPr>
            <p:spPr>
              <a:xfrm>
                <a:off x="3940998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62" name="Oval 561"/>
              <p:cNvSpPr/>
              <p:nvPr/>
            </p:nvSpPr>
            <p:spPr>
              <a:xfrm>
                <a:off x="3989685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63" name="Oval 562"/>
              <p:cNvSpPr/>
              <p:nvPr/>
            </p:nvSpPr>
            <p:spPr>
              <a:xfrm>
                <a:off x="4038372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64" name="Oval 563"/>
              <p:cNvSpPr/>
              <p:nvPr/>
            </p:nvSpPr>
            <p:spPr>
              <a:xfrm>
                <a:off x="4087059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65" name="Oval 564"/>
              <p:cNvSpPr/>
              <p:nvPr/>
            </p:nvSpPr>
            <p:spPr>
              <a:xfrm>
                <a:off x="4135746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66" name="Oval 565"/>
              <p:cNvSpPr/>
              <p:nvPr/>
            </p:nvSpPr>
            <p:spPr>
              <a:xfrm>
                <a:off x="4184433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67" name="Oval 566"/>
              <p:cNvSpPr/>
              <p:nvPr/>
            </p:nvSpPr>
            <p:spPr>
              <a:xfrm>
                <a:off x="4233120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68" name="Oval 567"/>
              <p:cNvSpPr/>
              <p:nvPr/>
            </p:nvSpPr>
            <p:spPr>
              <a:xfrm>
                <a:off x="4281807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69" name="Oval 568"/>
              <p:cNvSpPr/>
              <p:nvPr/>
            </p:nvSpPr>
            <p:spPr>
              <a:xfrm>
                <a:off x="4330494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70" name="Oval 569"/>
              <p:cNvSpPr/>
              <p:nvPr/>
            </p:nvSpPr>
            <p:spPr>
              <a:xfrm>
                <a:off x="4622610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71" name="Oval 570"/>
              <p:cNvSpPr/>
              <p:nvPr/>
            </p:nvSpPr>
            <p:spPr>
              <a:xfrm>
                <a:off x="4573929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72" name="Oval 571"/>
              <p:cNvSpPr/>
              <p:nvPr/>
            </p:nvSpPr>
            <p:spPr>
              <a:xfrm>
                <a:off x="4525242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73" name="Oval 572"/>
              <p:cNvSpPr/>
              <p:nvPr/>
            </p:nvSpPr>
            <p:spPr>
              <a:xfrm>
                <a:off x="4476555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74" name="Oval 573"/>
              <p:cNvSpPr/>
              <p:nvPr/>
            </p:nvSpPr>
            <p:spPr>
              <a:xfrm>
                <a:off x="4427868" y="3868124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75" name="Oval 574"/>
              <p:cNvSpPr/>
              <p:nvPr/>
            </p:nvSpPr>
            <p:spPr>
              <a:xfrm>
                <a:off x="4379181" y="3868124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4" name="Group 649"/>
            <p:cNvGrpSpPr>
              <a:grpSpLocks noChangeAspect="1"/>
            </p:cNvGrpSpPr>
            <p:nvPr/>
          </p:nvGrpSpPr>
          <p:grpSpPr bwMode="auto">
            <a:xfrm>
              <a:off x="3612326" y="3277870"/>
              <a:ext cx="285342" cy="61125"/>
              <a:chOff x="3943013" y="5000203"/>
              <a:chExt cx="317044" cy="67917"/>
            </a:xfrm>
          </p:grpSpPr>
          <p:sp>
            <p:nvSpPr>
              <p:cNvPr id="555" name="Oval 554"/>
              <p:cNvSpPr/>
              <p:nvPr/>
            </p:nvSpPr>
            <p:spPr>
              <a:xfrm>
                <a:off x="4205881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56" name="Oval 555"/>
              <p:cNvSpPr/>
              <p:nvPr/>
            </p:nvSpPr>
            <p:spPr>
              <a:xfrm>
                <a:off x="4153309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57" name="Oval 556"/>
              <p:cNvSpPr/>
              <p:nvPr/>
            </p:nvSpPr>
            <p:spPr>
              <a:xfrm>
                <a:off x="4100735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58" name="Oval 557"/>
              <p:cNvSpPr/>
              <p:nvPr/>
            </p:nvSpPr>
            <p:spPr>
              <a:xfrm>
                <a:off x="4048161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59" name="Oval 558"/>
              <p:cNvSpPr/>
              <p:nvPr/>
            </p:nvSpPr>
            <p:spPr>
              <a:xfrm>
                <a:off x="3995587" y="5000203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60" name="Oval 559"/>
              <p:cNvSpPr/>
              <p:nvPr/>
            </p:nvSpPr>
            <p:spPr>
              <a:xfrm>
                <a:off x="3943013" y="5000203"/>
                <a:ext cx="54176" cy="67917"/>
              </a:xfrm>
              <a:prstGeom prst="ellipse">
                <a:avLst/>
              </a:prstGeom>
              <a:gradFill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5" name="Group 650"/>
            <p:cNvGrpSpPr>
              <a:grpSpLocks noChangeAspect="1"/>
            </p:cNvGrpSpPr>
            <p:nvPr/>
          </p:nvGrpSpPr>
          <p:grpSpPr bwMode="auto">
            <a:xfrm>
              <a:off x="4037915" y="2603681"/>
              <a:ext cx="184132" cy="61125"/>
              <a:chOff x="3198772" y="4800600"/>
              <a:chExt cx="204588" cy="67917"/>
            </a:xfrm>
          </p:grpSpPr>
          <p:sp>
            <p:nvSpPr>
              <p:cNvPr id="551" name="Oval 550"/>
              <p:cNvSpPr/>
              <p:nvPr/>
            </p:nvSpPr>
            <p:spPr>
              <a:xfrm>
                <a:off x="3349184" y="480060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52" name="Oval 551"/>
              <p:cNvSpPr/>
              <p:nvPr/>
            </p:nvSpPr>
            <p:spPr>
              <a:xfrm>
                <a:off x="3299046" y="480060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53" name="Oval 552"/>
              <p:cNvSpPr/>
              <p:nvPr/>
            </p:nvSpPr>
            <p:spPr>
              <a:xfrm>
                <a:off x="3248909" y="480060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54" name="Oval 553"/>
              <p:cNvSpPr/>
              <p:nvPr/>
            </p:nvSpPr>
            <p:spPr>
              <a:xfrm>
                <a:off x="3198772" y="4800600"/>
                <a:ext cx="54176" cy="6791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6" name="Group 651"/>
            <p:cNvGrpSpPr>
              <a:grpSpLocks noChangeAspect="1"/>
            </p:cNvGrpSpPr>
            <p:nvPr/>
          </p:nvGrpSpPr>
          <p:grpSpPr bwMode="auto">
            <a:xfrm flipH="1">
              <a:off x="4426466" y="2911216"/>
              <a:ext cx="374134" cy="61880"/>
              <a:chOff x="3522809" y="4039141"/>
              <a:chExt cx="456258" cy="75463"/>
            </a:xfrm>
          </p:grpSpPr>
          <p:sp>
            <p:nvSpPr>
              <p:cNvPr id="543" name="Oval 542"/>
              <p:cNvSpPr/>
              <p:nvPr/>
            </p:nvSpPr>
            <p:spPr>
              <a:xfrm>
                <a:off x="3918872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44" name="Oval 543"/>
              <p:cNvSpPr/>
              <p:nvPr/>
            </p:nvSpPr>
            <p:spPr>
              <a:xfrm>
                <a:off x="38622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45" name="Oval 544"/>
              <p:cNvSpPr/>
              <p:nvPr/>
            </p:nvSpPr>
            <p:spPr>
              <a:xfrm>
                <a:off x="380570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46" name="Oval 545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47" name="Oval 546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48" name="Oval 547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49" name="Oval 548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50" name="Oval 549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7" name="Group 652"/>
            <p:cNvGrpSpPr>
              <a:grpSpLocks/>
            </p:cNvGrpSpPr>
            <p:nvPr/>
          </p:nvGrpSpPr>
          <p:grpSpPr bwMode="auto">
            <a:xfrm>
              <a:off x="3428657" y="2621824"/>
              <a:ext cx="473461" cy="61880"/>
              <a:chOff x="2507214" y="1623825"/>
              <a:chExt cx="473461" cy="61880"/>
            </a:xfrm>
          </p:grpSpPr>
          <p:sp>
            <p:nvSpPr>
              <p:cNvPr id="533" name="Oval 532"/>
              <p:cNvSpPr/>
              <p:nvPr/>
            </p:nvSpPr>
            <p:spPr>
              <a:xfrm flipH="1">
                <a:off x="2507214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34" name="Oval 533"/>
              <p:cNvSpPr/>
              <p:nvPr/>
            </p:nvSpPr>
            <p:spPr>
              <a:xfrm flipH="1">
                <a:off x="2553612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35" name="Oval 534"/>
              <p:cNvSpPr/>
              <p:nvPr/>
            </p:nvSpPr>
            <p:spPr>
              <a:xfrm flipH="1">
                <a:off x="2600008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36" name="Oval 535"/>
              <p:cNvSpPr/>
              <p:nvPr/>
            </p:nvSpPr>
            <p:spPr>
              <a:xfrm flipH="1">
                <a:off x="2646404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37" name="Oval 536"/>
              <p:cNvSpPr/>
              <p:nvPr/>
            </p:nvSpPr>
            <p:spPr>
              <a:xfrm flipH="1">
                <a:off x="2692800" y="1623825"/>
                <a:ext cx="49360" cy="61880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38" name="Oval 537"/>
              <p:cNvSpPr/>
              <p:nvPr/>
            </p:nvSpPr>
            <p:spPr>
              <a:xfrm flipH="1">
                <a:off x="2739196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39" name="Oval 538"/>
              <p:cNvSpPr/>
              <p:nvPr/>
            </p:nvSpPr>
            <p:spPr>
              <a:xfrm flipH="1">
                <a:off x="2785592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40" name="Oval 539"/>
              <p:cNvSpPr/>
              <p:nvPr/>
            </p:nvSpPr>
            <p:spPr>
              <a:xfrm flipH="1">
                <a:off x="2931315" y="1623825"/>
                <a:ext cx="49360" cy="61880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41" name="Oval 540"/>
              <p:cNvSpPr/>
              <p:nvPr/>
            </p:nvSpPr>
            <p:spPr>
              <a:xfrm flipH="1">
                <a:off x="2834918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42" name="Oval 541"/>
              <p:cNvSpPr/>
              <p:nvPr/>
            </p:nvSpPr>
            <p:spPr>
              <a:xfrm flipH="1">
                <a:off x="2881314" y="1623825"/>
                <a:ext cx="49360" cy="618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8" name="Group 653"/>
            <p:cNvGrpSpPr>
              <a:grpSpLocks noChangeAspect="1"/>
            </p:cNvGrpSpPr>
            <p:nvPr/>
          </p:nvGrpSpPr>
          <p:grpSpPr bwMode="auto">
            <a:xfrm flipH="1">
              <a:off x="4058812" y="2343260"/>
              <a:ext cx="234944" cy="61880"/>
              <a:chOff x="3522809" y="4039141"/>
              <a:chExt cx="286515" cy="75463"/>
            </a:xfrm>
          </p:grpSpPr>
          <p:sp>
            <p:nvSpPr>
              <p:cNvPr id="528" name="Oval 527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29" name="Oval 528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30" name="Oval 529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31" name="Oval 530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32" name="Oval 531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9" name="Group 654"/>
            <p:cNvGrpSpPr>
              <a:grpSpLocks noChangeAspect="1"/>
            </p:cNvGrpSpPr>
            <p:nvPr/>
          </p:nvGrpSpPr>
          <p:grpSpPr bwMode="auto">
            <a:xfrm flipH="1">
              <a:off x="4434249" y="2651857"/>
              <a:ext cx="374134" cy="61880"/>
              <a:chOff x="3522809" y="4039141"/>
              <a:chExt cx="456258" cy="75463"/>
            </a:xfrm>
          </p:grpSpPr>
          <p:sp>
            <p:nvSpPr>
              <p:cNvPr id="520" name="Oval 519"/>
              <p:cNvSpPr/>
              <p:nvPr/>
            </p:nvSpPr>
            <p:spPr>
              <a:xfrm>
                <a:off x="3918872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21" name="Oval 520"/>
              <p:cNvSpPr/>
              <p:nvPr/>
            </p:nvSpPr>
            <p:spPr>
              <a:xfrm>
                <a:off x="38622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22" name="Oval 521"/>
              <p:cNvSpPr/>
              <p:nvPr/>
            </p:nvSpPr>
            <p:spPr>
              <a:xfrm>
                <a:off x="380570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23" name="Oval 522"/>
              <p:cNvSpPr/>
              <p:nvPr/>
            </p:nvSpPr>
            <p:spPr>
              <a:xfrm>
                <a:off x="374912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24" name="Oval 523"/>
              <p:cNvSpPr/>
              <p:nvPr/>
            </p:nvSpPr>
            <p:spPr>
              <a:xfrm>
                <a:off x="369254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25" name="Oval 524"/>
              <p:cNvSpPr/>
              <p:nvPr/>
            </p:nvSpPr>
            <p:spPr>
              <a:xfrm>
                <a:off x="363596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26" name="Oval 525"/>
              <p:cNvSpPr/>
              <p:nvPr/>
            </p:nvSpPr>
            <p:spPr>
              <a:xfrm>
                <a:off x="3579389" y="4039141"/>
                <a:ext cx="60195" cy="7546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  <p:sp>
            <p:nvSpPr>
              <p:cNvPr id="527" name="Oval 526"/>
              <p:cNvSpPr/>
              <p:nvPr/>
            </p:nvSpPr>
            <p:spPr>
              <a:xfrm>
                <a:off x="3522809" y="4039141"/>
                <a:ext cx="60195" cy="7546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D8D8D8"/>
                  </a:solidFill>
                  <a:latin typeface="Arial"/>
                  <a:cs typeface="Arial" panose="020B0604020202020204" pitchFamily="34" charset="0"/>
                </a:endParaRPr>
              </a:p>
            </p:txBody>
          </p:sp>
        </p:grpSp>
      </p:grpSp>
      <p:cxnSp>
        <p:nvCxnSpPr>
          <p:cNvPr id="680" name="Straight Arrow Connector 579"/>
          <p:cNvCxnSpPr>
            <a:cxnSpLocks noChangeShapeType="1"/>
          </p:cNvCxnSpPr>
          <p:nvPr/>
        </p:nvCxnSpPr>
        <p:spPr bwMode="auto">
          <a:xfrm>
            <a:off x="5303838" y="2733562"/>
            <a:ext cx="304800" cy="0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1" name="Straight Arrow Connector 580"/>
          <p:cNvCxnSpPr>
            <a:cxnSpLocks noChangeShapeType="1"/>
          </p:cNvCxnSpPr>
          <p:nvPr/>
        </p:nvCxnSpPr>
        <p:spPr bwMode="auto">
          <a:xfrm>
            <a:off x="6799263" y="2733562"/>
            <a:ext cx="304800" cy="0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82" name="Group 681"/>
          <p:cNvGrpSpPr>
            <a:grpSpLocks noChangeAspect="1"/>
          </p:cNvGrpSpPr>
          <p:nvPr/>
        </p:nvGrpSpPr>
        <p:grpSpPr>
          <a:xfrm>
            <a:off x="5778619" y="2515010"/>
            <a:ext cx="169651" cy="350668"/>
            <a:chOff x="4973610" y="4256112"/>
            <a:chExt cx="565178" cy="1168220"/>
          </a:xfrm>
          <a:solidFill>
            <a:srgbClr val="FFCC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83" name="Flowchart: Stored Data 682"/>
            <p:cNvSpPr/>
            <p:nvPr/>
          </p:nvSpPr>
          <p:spPr>
            <a:xfrm rot="16200000">
              <a:off x="4919074" y="4933207"/>
              <a:ext cx="677450" cy="304800"/>
            </a:xfrm>
            <a:prstGeom prst="flowChartOnlineStorag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ysClr val="window" lastClr="FFFFFF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684" name="Flowchart: Stored Data 683"/>
            <p:cNvSpPr/>
            <p:nvPr/>
          </p:nvSpPr>
          <p:spPr>
            <a:xfrm rot="18559604">
              <a:off x="5047663" y="4442439"/>
              <a:ext cx="677450" cy="304800"/>
            </a:xfrm>
            <a:prstGeom prst="flowChartOnlineStorag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ysClr val="window" lastClr="FFFFFF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685" name="Flowchart: Stored Data 684"/>
            <p:cNvSpPr/>
            <p:nvPr/>
          </p:nvSpPr>
          <p:spPr>
            <a:xfrm rot="3040396" flipH="1">
              <a:off x="4787285" y="4442437"/>
              <a:ext cx="677450" cy="304800"/>
            </a:xfrm>
            <a:prstGeom prst="flowChartOnlineStorag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ysClr val="window" lastClr="FFFFFF"/>
                </a:solidFill>
                <a:latin typeface="Arial"/>
                <a:cs typeface="Arial" panose="020B0604020202020204" pitchFamily="34" charset="0"/>
              </a:endParaRPr>
            </a:p>
          </p:txBody>
        </p:sp>
      </p:grpSp>
      <p:grpSp>
        <p:nvGrpSpPr>
          <p:cNvPr id="686" name="Group 685"/>
          <p:cNvGrpSpPr>
            <a:grpSpLocks noChangeAspect="1"/>
          </p:cNvGrpSpPr>
          <p:nvPr/>
        </p:nvGrpSpPr>
        <p:grpSpPr>
          <a:xfrm rot="1655372">
            <a:off x="6100768" y="2881577"/>
            <a:ext cx="169651" cy="350668"/>
            <a:chOff x="4973610" y="4256112"/>
            <a:chExt cx="565178" cy="1168220"/>
          </a:xfrm>
          <a:solidFill>
            <a:srgbClr val="FFCC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87" name="Flowchart: Stored Data 686"/>
            <p:cNvSpPr/>
            <p:nvPr/>
          </p:nvSpPr>
          <p:spPr>
            <a:xfrm rot="16200000">
              <a:off x="4919074" y="4933207"/>
              <a:ext cx="677450" cy="304800"/>
            </a:xfrm>
            <a:prstGeom prst="flowChartOnlineStorag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ysClr val="window" lastClr="FFFFFF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688" name="Flowchart: Stored Data 687"/>
            <p:cNvSpPr/>
            <p:nvPr/>
          </p:nvSpPr>
          <p:spPr>
            <a:xfrm rot="18559604">
              <a:off x="5047663" y="4442439"/>
              <a:ext cx="677450" cy="304800"/>
            </a:xfrm>
            <a:prstGeom prst="flowChartOnlineStorag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ysClr val="window" lastClr="FFFFFF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689" name="Flowchart: Stored Data 688"/>
            <p:cNvSpPr/>
            <p:nvPr/>
          </p:nvSpPr>
          <p:spPr>
            <a:xfrm rot="3040396" flipH="1">
              <a:off x="4787285" y="4442437"/>
              <a:ext cx="677450" cy="304800"/>
            </a:xfrm>
            <a:prstGeom prst="flowChartOnlineStorag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ysClr val="window" lastClr="FFFFFF"/>
                </a:solidFill>
                <a:latin typeface="Arial"/>
                <a:cs typeface="Arial" panose="020B0604020202020204" pitchFamily="34" charset="0"/>
              </a:endParaRPr>
            </a:p>
          </p:txBody>
        </p:sp>
      </p:grpSp>
      <p:grpSp>
        <p:nvGrpSpPr>
          <p:cNvPr id="690" name="Group 689"/>
          <p:cNvGrpSpPr>
            <a:grpSpLocks noChangeAspect="1"/>
          </p:cNvGrpSpPr>
          <p:nvPr/>
        </p:nvGrpSpPr>
        <p:grpSpPr>
          <a:xfrm rot="20399312">
            <a:off x="6484307" y="2482431"/>
            <a:ext cx="169651" cy="350668"/>
            <a:chOff x="4973610" y="4256112"/>
            <a:chExt cx="565178" cy="1168220"/>
          </a:xfrm>
          <a:solidFill>
            <a:srgbClr val="FFCC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91" name="Flowchart: Stored Data 690"/>
            <p:cNvSpPr/>
            <p:nvPr/>
          </p:nvSpPr>
          <p:spPr>
            <a:xfrm rot="16200000">
              <a:off x="4919074" y="4933207"/>
              <a:ext cx="677450" cy="304800"/>
            </a:xfrm>
            <a:prstGeom prst="flowChartOnlineStorag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ysClr val="window" lastClr="FFFFFF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692" name="Flowchart: Stored Data 691"/>
            <p:cNvSpPr/>
            <p:nvPr/>
          </p:nvSpPr>
          <p:spPr>
            <a:xfrm rot="18559604">
              <a:off x="5047663" y="4442439"/>
              <a:ext cx="677450" cy="304800"/>
            </a:xfrm>
            <a:prstGeom prst="flowChartOnlineStorag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ysClr val="window" lastClr="FFFFFF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693" name="Flowchart: Stored Data 692"/>
            <p:cNvSpPr/>
            <p:nvPr/>
          </p:nvSpPr>
          <p:spPr>
            <a:xfrm rot="3040396" flipH="1">
              <a:off x="4787285" y="4442437"/>
              <a:ext cx="677450" cy="304800"/>
            </a:xfrm>
            <a:prstGeom prst="flowChartOnlineStorag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ysClr val="window" lastClr="FFFFFF"/>
                </a:solidFill>
                <a:latin typeface="Arial"/>
                <a:cs typeface="Arial" panose="020B0604020202020204" pitchFamily="34" charset="0"/>
              </a:endParaRPr>
            </a:p>
          </p:txBody>
        </p:sp>
      </p:grpSp>
      <p:grpSp>
        <p:nvGrpSpPr>
          <p:cNvPr id="694" name="Group 584"/>
          <p:cNvGrpSpPr>
            <a:grpSpLocks noChangeAspect="1"/>
          </p:cNvGrpSpPr>
          <p:nvPr/>
        </p:nvGrpSpPr>
        <p:grpSpPr bwMode="auto">
          <a:xfrm rot="19673169" flipH="1">
            <a:off x="5589588" y="2489087"/>
            <a:ext cx="374650" cy="61912"/>
            <a:chOff x="3522809" y="4039141"/>
            <a:chExt cx="456258" cy="75463"/>
          </a:xfrm>
        </p:grpSpPr>
        <p:sp>
          <p:nvSpPr>
            <p:cNvPr id="695" name="Oval 694"/>
            <p:cNvSpPr/>
            <p:nvPr/>
          </p:nvSpPr>
          <p:spPr>
            <a:xfrm>
              <a:off x="3918872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696" name="Oval 695"/>
            <p:cNvSpPr/>
            <p:nvPr/>
          </p:nvSpPr>
          <p:spPr>
            <a:xfrm>
              <a:off x="38622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697" name="Oval 696"/>
            <p:cNvSpPr/>
            <p:nvPr/>
          </p:nvSpPr>
          <p:spPr>
            <a:xfrm>
              <a:off x="380570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698" name="Oval 697"/>
            <p:cNvSpPr/>
            <p:nvPr/>
          </p:nvSpPr>
          <p:spPr>
            <a:xfrm>
              <a:off x="374912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699" name="Oval 698"/>
            <p:cNvSpPr/>
            <p:nvPr/>
          </p:nvSpPr>
          <p:spPr>
            <a:xfrm>
              <a:off x="369254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00" name="Oval 699"/>
            <p:cNvSpPr/>
            <p:nvPr/>
          </p:nvSpPr>
          <p:spPr>
            <a:xfrm>
              <a:off x="363596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01" name="Oval 700"/>
            <p:cNvSpPr/>
            <p:nvPr/>
          </p:nvSpPr>
          <p:spPr>
            <a:xfrm>
              <a:off x="35793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02" name="Oval 701"/>
            <p:cNvSpPr/>
            <p:nvPr/>
          </p:nvSpPr>
          <p:spPr>
            <a:xfrm>
              <a:off x="352280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</p:grpSp>
      <p:grpSp>
        <p:nvGrpSpPr>
          <p:cNvPr id="703" name="Group 585"/>
          <p:cNvGrpSpPr>
            <a:grpSpLocks noChangeAspect="1"/>
          </p:cNvGrpSpPr>
          <p:nvPr/>
        </p:nvGrpSpPr>
        <p:grpSpPr bwMode="auto">
          <a:xfrm rot="18374245" flipH="1">
            <a:off x="6243638" y="2492262"/>
            <a:ext cx="373062" cy="61912"/>
            <a:chOff x="3522809" y="4039141"/>
            <a:chExt cx="456258" cy="75463"/>
          </a:xfrm>
        </p:grpSpPr>
        <p:sp>
          <p:nvSpPr>
            <p:cNvPr id="704" name="Oval 703"/>
            <p:cNvSpPr/>
            <p:nvPr/>
          </p:nvSpPr>
          <p:spPr>
            <a:xfrm>
              <a:off x="3918872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05" name="Oval 704"/>
            <p:cNvSpPr/>
            <p:nvPr/>
          </p:nvSpPr>
          <p:spPr>
            <a:xfrm>
              <a:off x="38622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06" name="Oval 705"/>
            <p:cNvSpPr/>
            <p:nvPr/>
          </p:nvSpPr>
          <p:spPr>
            <a:xfrm>
              <a:off x="380570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07" name="Oval 706"/>
            <p:cNvSpPr/>
            <p:nvPr/>
          </p:nvSpPr>
          <p:spPr>
            <a:xfrm>
              <a:off x="374912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08" name="Oval 707"/>
            <p:cNvSpPr/>
            <p:nvPr/>
          </p:nvSpPr>
          <p:spPr>
            <a:xfrm>
              <a:off x="369254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09" name="Oval 708"/>
            <p:cNvSpPr/>
            <p:nvPr/>
          </p:nvSpPr>
          <p:spPr>
            <a:xfrm>
              <a:off x="363596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10" name="Oval 709"/>
            <p:cNvSpPr/>
            <p:nvPr/>
          </p:nvSpPr>
          <p:spPr>
            <a:xfrm>
              <a:off x="35793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11" name="Oval 710"/>
            <p:cNvSpPr/>
            <p:nvPr/>
          </p:nvSpPr>
          <p:spPr>
            <a:xfrm>
              <a:off x="352280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</p:grpSp>
      <p:grpSp>
        <p:nvGrpSpPr>
          <p:cNvPr id="712" name="Group 586"/>
          <p:cNvGrpSpPr>
            <a:grpSpLocks noChangeAspect="1"/>
          </p:cNvGrpSpPr>
          <p:nvPr/>
        </p:nvGrpSpPr>
        <p:grpSpPr bwMode="auto">
          <a:xfrm rot="21104125" flipH="1">
            <a:off x="5992813" y="2835162"/>
            <a:ext cx="373062" cy="61912"/>
            <a:chOff x="3522809" y="4039141"/>
            <a:chExt cx="456258" cy="75463"/>
          </a:xfrm>
        </p:grpSpPr>
        <p:sp>
          <p:nvSpPr>
            <p:cNvPr id="713" name="Oval 712"/>
            <p:cNvSpPr/>
            <p:nvPr/>
          </p:nvSpPr>
          <p:spPr>
            <a:xfrm>
              <a:off x="3918872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14" name="Oval 713"/>
            <p:cNvSpPr/>
            <p:nvPr/>
          </p:nvSpPr>
          <p:spPr>
            <a:xfrm>
              <a:off x="38622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15" name="Oval 714"/>
            <p:cNvSpPr/>
            <p:nvPr/>
          </p:nvSpPr>
          <p:spPr>
            <a:xfrm>
              <a:off x="380570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16" name="Oval 715"/>
            <p:cNvSpPr/>
            <p:nvPr/>
          </p:nvSpPr>
          <p:spPr>
            <a:xfrm>
              <a:off x="374912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17" name="Oval 716"/>
            <p:cNvSpPr/>
            <p:nvPr/>
          </p:nvSpPr>
          <p:spPr>
            <a:xfrm>
              <a:off x="369254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18" name="Oval 717"/>
            <p:cNvSpPr/>
            <p:nvPr/>
          </p:nvSpPr>
          <p:spPr>
            <a:xfrm>
              <a:off x="363596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19" name="Oval 718"/>
            <p:cNvSpPr/>
            <p:nvPr/>
          </p:nvSpPr>
          <p:spPr>
            <a:xfrm>
              <a:off x="3579389" y="4039141"/>
              <a:ext cx="60195" cy="75463"/>
            </a:xfrm>
            <a:prstGeom prst="ellipse">
              <a:avLst/>
            </a:prstGeom>
            <a:gradFill flip="none" rotWithShape="1">
              <a:gsLst>
                <a:gs pos="0">
                  <a:srgbClr val="CC99FF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20" name="Oval 719"/>
            <p:cNvSpPr/>
            <p:nvPr/>
          </p:nvSpPr>
          <p:spPr>
            <a:xfrm>
              <a:off x="3522809" y="4039141"/>
              <a:ext cx="60195" cy="75463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D8D8D8"/>
                </a:solidFill>
                <a:latin typeface="Arial"/>
                <a:cs typeface="Arial" panose="020B0604020202020204" pitchFamily="34" charset="0"/>
              </a:endParaRPr>
            </a:p>
          </p:txBody>
        </p:sp>
      </p:grpSp>
      <p:sp>
        <p:nvSpPr>
          <p:cNvPr id="721" name="TextBox 720"/>
          <p:cNvSpPr txBox="1"/>
          <p:nvPr/>
        </p:nvSpPr>
        <p:spPr>
          <a:xfrm>
            <a:off x="5518150" y="1882662"/>
            <a:ext cx="12858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Peptide-Level</a:t>
            </a:r>
          </a:p>
          <a:p>
            <a:pPr algn="ctr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Enrichment</a:t>
            </a:r>
          </a:p>
        </p:txBody>
      </p:sp>
      <p:sp>
        <p:nvSpPr>
          <p:cNvPr id="722" name="TextBox 721"/>
          <p:cNvSpPr txBox="1"/>
          <p:nvPr/>
        </p:nvSpPr>
        <p:spPr>
          <a:xfrm>
            <a:off x="5532438" y="3209812"/>
            <a:ext cx="1285875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(optional)</a:t>
            </a:r>
          </a:p>
        </p:txBody>
      </p:sp>
      <p:grpSp>
        <p:nvGrpSpPr>
          <p:cNvPr id="723" name="Group 722"/>
          <p:cNvGrpSpPr/>
          <p:nvPr/>
        </p:nvGrpSpPr>
        <p:grpSpPr>
          <a:xfrm>
            <a:off x="7418415" y="2318142"/>
            <a:ext cx="1143637" cy="1005490"/>
            <a:chOff x="5229859" y="3733800"/>
            <a:chExt cx="2667000" cy="183286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24" name="Freeform 759"/>
            <p:cNvSpPr>
              <a:spLocks/>
            </p:cNvSpPr>
            <p:nvPr/>
          </p:nvSpPr>
          <p:spPr bwMode="auto">
            <a:xfrm>
              <a:off x="5524499" y="3733800"/>
              <a:ext cx="2057400" cy="1828800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kern="0" dirty="0">
                <a:solidFill>
                  <a:sysClr val="windowText" lastClr="000000"/>
                </a:solidFill>
                <a:latin typeface="Arial"/>
                <a:cs typeface="Arial" panose="020B0604020202020204" pitchFamily="34" charset="0"/>
              </a:endParaRPr>
            </a:p>
          </p:txBody>
        </p:sp>
        <p:sp>
          <p:nvSpPr>
            <p:cNvPr id="725" name="Freeform 759"/>
            <p:cNvSpPr>
              <a:spLocks/>
            </p:cNvSpPr>
            <p:nvPr/>
          </p:nvSpPr>
          <p:spPr bwMode="auto">
            <a:xfrm>
              <a:off x="5524499" y="4648200"/>
              <a:ext cx="2057400" cy="914400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kern="0" dirty="0">
                <a:solidFill>
                  <a:sysClr val="windowText" lastClr="000000"/>
                </a:solidFill>
                <a:latin typeface="Arial"/>
                <a:cs typeface="Arial" panose="020B0604020202020204" pitchFamily="34" charset="0"/>
              </a:endParaRPr>
            </a:p>
          </p:txBody>
        </p:sp>
        <p:cxnSp>
          <p:nvCxnSpPr>
            <p:cNvPr id="726" name="Straight Connector 725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sp>
        <p:nvSpPr>
          <p:cNvPr id="727" name="TextBox 726"/>
          <p:cNvSpPr txBox="1"/>
          <p:nvPr/>
        </p:nvSpPr>
        <p:spPr>
          <a:xfrm>
            <a:off x="7285038" y="3305062"/>
            <a:ext cx="1447800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ts val="1600"/>
              </a:lnSpc>
              <a:defRPr/>
            </a:pPr>
            <a:r>
              <a:rPr lang="en-US" sz="11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  <p:sp>
        <p:nvSpPr>
          <p:cNvPr id="728" name="TextBox 727"/>
          <p:cNvSpPr txBox="1"/>
          <p:nvPr/>
        </p:nvSpPr>
        <p:spPr>
          <a:xfrm>
            <a:off x="7351713" y="1871549"/>
            <a:ext cx="128587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LC-SRM Detection</a:t>
            </a:r>
          </a:p>
        </p:txBody>
      </p:sp>
      <p:sp>
        <p:nvSpPr>
          <p:cNvPr id="729" name="TextBox 728"/>
          <p:cNvSpPr txBox="1"/>
          <p:nvPr/>
        </p:nvSpPr>
        <p:spPr>
          <a:xfrm>
            <a:off x="8062913" y="2574812"/>
            <a:ext cx="720725" cy="277812"/>
          </a:xfrm>
          <a:prstGeom prst="rect">
            <a:avLst/>
          </a:prstGeom>
          <a:noFill/>
        </p:spPr>
        <p:txBody>
          <a:bodyPr lIns="0" rIns="0">
            <a:spAutoFit/>
          </a:bodyPr>
          <a:lstStyle/>
          <a:p>
            <a:pPr algn="ctr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NAT:</a:t>
            </a:r>
            <a:r>
              <a:rPr lang="en-US" sz="1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</a:t>
            </a:r>
          </a:p>
        </p:txBody>
      </p:sp>
      <p:grpSp>
        <p:nvGrpSpPr>
          <p:cNvPr id="730" name="Group 595"/>
          <p:cNvGrpSpPr>
            <a:grpSpLocks/>
          </p:cNvGrpSpPr>
          <p:nvPr/>
        </p:nvGrpSpPr>
        <p:grpSpPr bwMode="auto">
          <a:xfrm>
            <a:off x="2674938" y="3873387"/>
            <a:ext cx="3765550" cy="546100"/>
            <a:chOff x="1803400" y="4843462"/>
            <a:chExt cx="3765550" cy="545485"/>
          </a:xfrm>
        </p:grpSpPr>
        <p:sp>
          <p:nvSpPr>
            <p:cNvPr id="731" name="TextBox 730"/>
            <p:cNvSpPr txBox="1"/>
            <p:nvPr/>
          </p:nvSpPr>
          <p:spPr>
            <a:xfrm>
              <a:off x="1803400" y="4952876"/>
              <a:ext cx="3265487" cy="3393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6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[</a:t>
              </a:r>
              <a:r>
                <a:rPr lang="en-US" sz="13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Protein</a:t>
              </a:r>
              <a:r>
                <a:rPr lang="en-US" sz="16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  <a:r>
                <a:rPr lang="en-US" sz="13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≈  </a:t>
              </a:r>
              <a:r>
                <a:rPr lang="en-US" sz="16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[</a:t>
              </a:r>
              <a:r>
                <a:rPr lang="en-US" sz="13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Peptide</a:t>
              </a:r>
              <a:r>
                <a:rPr lang="en-US" sz="1400" kern="0" baseline="-250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NAT</a:t>
              </a:r>
              <a:r>
                <a:rPr lang="en-US" sz="16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  <a:r>
                <a:rPr lang="en-US" sz="13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=  </a:t>
              </a:r>
              <a:r>
                <a:rPr lang="en-US" sz="16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[</a:t>
              </a:r>
              <a:r>
                <a:rPr lang="en-US" sz="13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Peptide</a:t>
              </a:r>
              <a:r>
                <a:rPr lang="en-US" sz="1400" kern="0" baseline="-250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SIL</a:t>
              </a:r>
              <a:r>
                <a:rPr lang="en-US" sz="16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732" name="TextBox 731"/>
            <p:cNvSpPr txBox="1"/>
            <p:nvPr/>
          </p:nvSpPr>
          <p:spPr>
            <a:xfrm>
              <a:off x="4943475" y="5081319"/>
              <a:ext cx="625475" cy="30762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300" kern="0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sz="1400" kern="0" baseline="-250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SIL</a:t>
              </a:r>
              <a:endParaRPr lang="en-US" sz="13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3" name="TextBox 732"/>
            <p:cNvSpPr txBox="1"/>
            <p:nvPr/>
          </p:nvSpPr>
          <p:spPr>
            <a:xfrm>
              <a:off x="4943475" y="4843462"/>
              <a:ext cx="625475" cy="30762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300" kern="0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sz="1400" kern="0" baseline="-25000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NAT</a:t>
              </a:r>
              <a:endParaRPr lang="en-US" sz="13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34" name="Straight Arrow Connector 599"/>
            <p:cNvCxnSpPr>
              <a:cxnSpLocks noChangeShapeType="1"/>
            </p:cNvCxnSpPr>
            <p:nvPr/>
          </p:nvCxnSpPr>
          <p:spPr bwMode="auto">
            <a:xfrm flipH="1" flipV="1">
              <a:off x="4982206" y="5135999"/>
              <a:ext cx="548640" cy="0"/>
            </a:xfrm>
            <a:prstGeom prst="straightConnector1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741" name="Elbow Connector 740"/>
          <p:cNvCxnSpPr>
            <a:stCxn id="727" idx="2"/>
          </p:cNvCxnSpPr>
          <p:nvPr/>
        </p:nvCxnSpPr>
        <p:spPr>
          <a:xfrm rot="5400000">
            <a:off x="7018338" y="3182824"/>
            <a:ext cx="590550" cy="1390650"/>
          </a:xfrm>
          <a:prstGeom prst="bentConnector2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cxnSp>
        <p:nvCxnSpPr>
          <p:cNvPr id="742" name="Elbow Connector 741"/>
          <p:cNvCxnSpPr/>
          <p:nvPr/>
        </p:nvCxnSpPr>
        <p:spPr>
          <a:xfrm rot="10800000">
            <a:off x="1065213" y="3011374"/>
            <a:ext cx="1552575" cy="1162050"/>
          </a:xfrm>
          <a:prstGeom prst="bentConnector2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sp>
        <p:nvSpPr>
          <p:cNvPr id="743" name="Pie 742"/>
          <p:cNvSpPr/>
          <p:nvPr/>
        </p:nvSpPr>
        <p:spPr>
          <a:xfrm rot="3009872">
            <a:off x="3060700" y="2952637"/>
            <a:ext cx="274637" cy="274638"/>
          </a:xfrm>
          <a:prstGeom prst="pie">
            <a:avLst>
              <a:gd name="adj1" fmla="val 17301955"/>
              <a:gd name="adj2" fmla="val 14428675"/>
            </a:avLst>
          </a:prstGeom>
          <a:solidFill>
            <a:srgbClr val="F79646">
              <a:lumMod val="75000"/>
            </a:srgbClr>
          </a:solidFill>
          <a:ln w="6350" cap="flat" cmpd="sng" algn="ctr">
            <a:solidFill>
              <a:sysClr val="windowText" lastClr="00000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44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66CC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algn="ctr"/>
            <a:r>
              <a:rPr lang="en-US" dirty="0" smtClean="0"/>
              <a:t>Internal Calibration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36585" y="4690098"/>
            <a:ext cx="8507415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Pitfalls:</a:t>
            </a: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Assume digestion </a:t>
            </a:r>
            <a:r>
              <a:rPr lang="en-US" dirty="0"/>
              <a:t>is </a:t>
            </a:r>
            <a:r>
              <a:rPr lang="en-US" dirty="0" err="1" smtClean="0"/>
              <a:t>stoichiometrically</a:t>
            </a:r>
            <a:r>
              <a:rPr lang="en-US" dirty="0" smtClean="0"/>
              <a:t> complete (peptide and </a:t>
            </a:r>
            <a:r>
              <a:rPr lang="en-US" dirty="0" err="1" smtClean="0"/>
              <a:t>concatamers</a:t>
            </a:r>
            <a:r>
              <a:rPr lang="en-US" dirty="0" smtClean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Results vary by digestion/denaturation conditions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Reproducibility between digestions/days is critical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Internal Calibrator </a:t>
            </a:r>
            <a:r>
              <a:rPr lang="en-US" u="sng" dirty="0" smtClean="0"/>
              <a:t>must</a:t>
            </a:r>
            <a:r>
              <a:rPr lang="en-US" dirty="0" smtClean="0"/>
              <a:t> be stable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Response assumed to be linear</a:t>
            </a:r>
          </a:p>
        </p:txBody>
      </p:sp>
    </p:spTree>
    <p:extLst>
      <p:ext uri="{BB962C8B-B14F-4D97-AF65-F5344CB8AC3E}">
        <p14:creationId xmlns:p14="http://schemas.microsoft.com/office/powerpoint/2010/main" val="1886902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Rectangle 170"/>
          <p:cNvSpPr/>
          <p:nvPr/>
        </p:nvSpPr>
        <p:spPr>
          <a:xfrm>
            <a:off x="1356631" y="4453222"/>
            <a:ext cx="2456394" cy="19613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Straight Arrow Connector 1"/>
          <p:cNvCxnSpPr/>
          <p:nvPr/>
        </p:nvCxnSpPr>
        <p:spPr>
          <a:xfrm>
            <a:off x="2792156" y="2819980"/>
            <a:ext cx="1974800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3" name="TextBox 2"/>
          <p:cNvSpPr txBox="1"/>
          <p:nvPr/>
        </p:nvSpPr>
        <p:spPr>
          <a:xfrm>
            <a:off x="-22860" y="1495353"/>
            <a:ext cx="1151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cs typeface="Arial" pitchFamily="34" charset="0"/>
              </a:rPr>
              <a:t>“known” amounts of Protein</a:t>
            </a:r>
            <a:endParaRPr lang="en-US" sz="1200" kern="0" dirty="0">
              <a:solidFill>
                <a:sysClr val="windowText" lastClr="000000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4" name="Group 2831"/>
          <p:cNvGrpSpPr>
            <a:grpSpLocks/>
          </p:cNvGrpSpPr>
          <p:nvPr/>
        </p:nvGrpSpPr>
        <p:grpSpPr bwMode="auto">
          <a:xfrm>
            <a:off x="465565" y="2426513"/>
            <a:ext cx="147320" cy="441960"/>
            <a:chOff x="1382372" y="1792465"/>
            <a:chExt cx="184160" cy="537705"/>
          </a:xfrm>
        </p:grpSpPr>
        <p:sp>
          <p:nvSpPr>
            <p:cNvPr id="5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" name="Group 207"/>
          <p:cNvGrpSpPr>
            <a:grpSpLocks noChangeAspect="1"/>
          </p:cNvGrpSpPr>
          <p:nvPr/>
        </p:nvGrpSpPr>
        <p:grpSpPr>
          <a:xfrm>
            <a:off x="304800" y="1031290"/>
            <a:ext cx="558788" cy="486849"/>
            <a:chOff x="349250" y="1543050"/>
            <a:chExt cx="1286471" cy="1079228"/>
          </a:xfrm>
          <a:effectLst/>
        </p:grpSpPr>
        <p:grpSp>
          <p:nvGrpSpPr>
            <p:cNvPr id="11" name="Group 64"/>
            <p:cNvGrpSpPr/>
            <p:nvPr/>
          </p:nvGrpSpPr>
          <p:grpSpPr>
            <a:xfrm>
              <a:off x="349250" y="1691053"/>
              <a:ext cx="304078" cy="356434"/>
              <a:chOff x="514350" y="1691053"/>
              <a:chExt cx="304078" cy="356434"/>
            </a:xfrm>
          </p:grpSpPr>
          <p:sp>
            <p:nvSpPr>
              <p:cNvPr id="64" name="Oval 9"/>
              <p:cNvSpPr/>
              <p:nvPr/>
            </p:nvSpPr>
            <p:spPr>
              <a:xfrm>
                <a:off x="514350" y="196481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5" name="Oval 10"/>
              <p:cNvSpPr/>
              <p:nvPr/>
            </p:nvSpPr>
            <p:spPr>
              <a:xfrm>
                <a:off x="575813" y="19367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6" name="Oval 11"/>
              <p:cNvSpPr/>
              <p:nvPr/>
            </p:nvSpPr>
            <p:spPr>
              <a:xfrm>
                <a:off x="629011" y="188754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7" name="Oval 12"/>
              <p:cNvSpPr/>
              <p:nvPr/>
            </p:nvSpPr>
            <p:spPr>
              <a:xfrm>
                <a:off x="672639" y="182293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8" name="Oval 13"/>
              <p:cNvSpPr/>
              <p:nvPr/>
            </p:nvSpPr>
            <p:spPr>
              <a:xfrm>
                <a:off x="710549" y="17552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9" name="Oval 13"/>
              <p:cNvSpPr/>
              <p:nvPr/>
            </p:nvSpPr>
            <p:spPr>
              <a:xfrm>
                <a:off x="749935" y="169105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2" name="Group 63"/>
            <p:cNvGrpSpPr/>
            <p:nvPr/>
          </p:nvGrpSpPr>
          <p:grpSpPr>
            <a:xfrm>
              <a:off x="624440" y="1543050"/>
              <a:ext cx="629499" cy="577878"/>
              <a:chOff x="789540" y="1543050"/>
              <a:chExt cx="629499" cy="577878"/>
            </a:xfrm>
          </p:grpSpPr>
          <p:sp>
            <p:nvSpPr>
              <p:cNvPr id="50" name="Oval 14"/>
              <p:cNvSpPr/>
              <p:nvPr/>
            </p:nvSpPr>
            <p:spPr>
              <a:xfrm>
                <a:off x="789540" y="162302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1" name="Oval 15"/>
              <p:cNvSpPr/>
              <p:nvPr/>
            </p:nvSpPr>
            <p:spPr>
              <a:xfrm>
                <a:off x="840505" y="15676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2" name="Oval 16"/>
              <p:cNvSpPr/>
              <p:nvPr/>
            </p:nvSpPr>
            <p:spPr>
              <a:xfrm>
                <a:off x="1029061" y="158304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3" name="Oval 17"/>
              <p:cNvSpPr/>
              <p:nvPr/>
            </p:nvSpPr>
            <p:spPr>
              <a:xfrm>
                <a:off x="1072383" y="164456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4" name="Oval 18"/>
              <p:cNvSpPr/>
              <p:nvPr/>
            </p:nvSpPr>
            <p:spPr>
              <a:xfrm>
                <a:off x="1110600" y="179834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5" name="Oval 19"/>
              <p:cNvSpPr/>
              <p:nvPr/>
            </p:nvSpPr>
            <p:spPr>
              <a:xfrm>
                <a:off x="1105504" y="187831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6" name="Oval 20"/>
              <p:cNvSpPr/>
              <p:nvPr/>
            </p:nvSpPr>
            <p:spPr>
              <a:xfrm>
                <a:off x="1115696" y="19613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7" name="Oval 21"/>
              <p:cNvSpPr/>
              <p:nvPr/>
            </p:nvSpPr>
            <p:spPr>
              <a:xfrm>
                <a:off x="1166661" y="201364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8" name="Oval 22"/>
              <p:cNvSpPr/>
              <p:nvPr/>
            </p:nvSpPr>
            <p:spPr>
              <a:xfrm>
                <a:off x="1230365" y="2038251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9" name="Oval 23"/>
              <p:cNvSpPr/>
              <p:nvPr/>
            </p:nvSpPr>
            <p:spPr>
              <a:xfrm>
                <a:off x="1296617" y="202287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904209" y="154306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970453" y="15430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1100409" y="171875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3" name="Oval 23"/>
              <p:cNvSpPr/>
              <p:nvPr/>
            </p:nvSpPr>
            <p:spPr>
              <a:xfrm>
                <a:off x="1350546" y="1969534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3" name="Group 62"/>
            <p:cNvGrpSpPr/>
            <p:nvPr/>
          </p:nvGrpSpPr>
          <p:grpSpPr>
            <a:xfrm>
              <a:off x="1223238" y="1613806"/>
              <a:ext cx="412483" cy="686834"/>
              <a:chOff x="1388338" y="1613806"/>
              <a:chExt cx="412483" cy="686834"/>
            </a:xfrm>
          </p:grpSpPr>
          <p:sp>
            <p:nvSpPr>
              <p:cNvPr id="35" name="Oval 34"/>
              <p:cNvSpPr/>
              <p:nvPr/>
            </p:nvSpPr>
            <p:spPr>
              <a:xfrm>
                <a:off x="1388338" y="190599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1416373" y="183217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1436755" y="175528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1474973" y="168760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1525938" y="163532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1589642" y="161380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1650790" y="16445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1699207" y="169991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1724685" y="17737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1732328" y="18537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1722137" y="193060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1696650" y="20044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1655894" y="206900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1625320" y="213975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1616544" y="2217962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4" name="Group 61"/>
            <p:cNvGrpSpPr/>
            <p:nvPr/>
          </p:nvGrpSpPr>
          <p:grpSpPr>
            <a:xfrm>
              <a:off x="1279592" y="2296620"/>
              <a:ext cx="262167" cy="325658"/>
              <a:chOff x="1444692" y="2296620"/>
              <a:chExt cx="262167" cy="325658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1622764" y="22966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1638366" y="237658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1620838" y="245347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1572106" y="250920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510651" y="2539602"/>
                <a:ext cx="68493" cy="826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1444692" y="2523855"/>
                <a:ext cx="68493" cy="826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5" name="Group 65"/>
            <p:cNvGrpSpPr/>
            <p:nvPr/>
          </p:nvGrpSpPr>
          <p:grpSpPr>
            <a:xfrm>
              <a:off x="802734" y="2293545"/>
              <a:ext cx="481661" cy="282962"/>
              <a:chOff x="967834" y="2293545"/>
              <a:chExt cx="481661" cy="282962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1381002" y="24938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329738" y="24411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1278773" y="238889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220165" y="234890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156777" y="2324299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092765" y="229969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1029061" y="229354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967834" y="2307686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6" name="Group 66"/>
            <p:cNvGrpSpPr/>
            <p:nvPr/>
          </p:nvGrpSpPr>
          <p:grpSpPr>
            <a:xfrm>
              <a:off x="581127" y="2342762"/>
              <a:ext cx="231563" cy="212217"/>
              <a:chOff x="746227" y="2342762"/>
              <a:chExt cx="231563" cy="212217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909297" y="234276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853244" y="238273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802279" y="243233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746227" y="24723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cxnSp>
        <p:nvCxnSpPr>
          <p:cNvPr id="70" name="Straight Arrow Connector 69"/>
          <p:cNvCxnSpPr/>
          <p:nvPr/>
        </p:nvCxnSpPr>
        <p:spPr>
          <a:xfrm>
            <a:off x="538543" y="2098857"/>
            <a:ext cx="0" cy="27432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grpSp>
        <p:nvGrpSpPr>
          <p:cNvPr id="71" name="Group 2831"/>
          <p:cNvGrpSpPr>
            <a:grpSpLocks/>
          </p:cNvGrpSpPr>
          <p:nvPr/>
        </p:nvGrpSpPr>
        <p:grpSpPr bwMode="auto">
          <a:xfrm>
            <a:off x="732928" y="2331807"/>
            <a:ext cx="147320" cy="441960"/>
            <a:chOff x="1382372" y="1792465"/>
            <a:chExt cx="184160" cy="537705"/>
          </a:xfrm>
        </p:grpSpPr>
        <p:sp>
          <p:nvSpPr>
            <p:cNvPr id="72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3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4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5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6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7" name="Group 2831"/>
          <p:cNvGrpSpPr>
            <a:grpSpLocks/>
          </p:cNvGrpSpPr>
          <p:nvPr/>
        </p:nvGrpSpPr>
        <p:grpSpPr bwMode="auto">
          <a:xfrm>
            <a:off x="1010968" y="2224925"/>
            <a:ext cx="147320" cy="441960"/>
            <a:chOff x="1382372" y="1792465"/>
            <a:chExt cx="184160" cy="537705"/>
          </a:xfrm>
        </p:grpSpPr>
        <p:sp>
          <p:nvSpPr>
            <p:cNvPr id="78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9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0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1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2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3" name="Group 2831"/>
          <p:cNvGrpSpPr>
            <a:grpSpLocks/>
          </p:cNvGrpSpPr>
          <p:nvPr/>
        </p:nvGrpSpPr>
        <p:grpSpPr bwMode="auto">
          <a:xfrm>
            <a:off x="1299160" y="2118179"/>
            <a:ext cx="147320" cy="441960"/>
            <a:chOff x="1382372" y="1792465"/>
            <a:chExt cx="184160" cy="537705"/>
          </a:xfrm>
        </p:grpSpPr>
        <p:sp>
          <p:nvSpPr>
            <p:cNvPr id="84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5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6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7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8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372281" y="2879298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1</a:t>
            </a:r>
            <a:endParaRPr lang="en-US" sz="1100" dirty="0"/>
          </a:p>
        </p:txBody>
      </p:sp>
      <p:sp>
        <p:nvSpPr>
          <p:cNvPr id="90" name="TextBox 89"/>
          <p:cNvSpPr txBox="1"/>
          <p:nvPr/>
        </p:nvSpPr>
        <p:spPr>
          <a:xfrm>
            <a:off x="637551" y="2773767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</a:t>
            </a:r>
            <a:endParaRPr lang="en-US" sz="1100" dirty="0"/>
          </a:p>
        </p:txBody>
      </p:sp>
      <p:sp>
        <p:nvSpPr>
          <p:cNvPr id="91" name="TextBox 90"/>
          <p:cNvSpPr txBox="1"/>
          <p:nvPr/>
        </p:nvSpPr>
        <p:spPr>
          <a:xfrm>
            <a:off x="915599" y="2680155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10</a:t>
            </a:r>
            <a:endParaRPr lang="en-US" sz="1100" dirty="0"/>
          </a:p>
        </p:txBody>
      </p:sp>
      <p:sp>
        <p:nvSpPr>
          <p:cNvPr id="92" name="TextBox 91"/>
          <p:cNvSpPr txBox="1"/>
          <p:nvPr/>
        </p:nvSpPr>
        <p:spPr>
          <a:xfrm>
            <a:off x="1073485" y="2582980"/>
            <a:ext cx="6429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50 </a:t>
            </a:r>
            <a:endParaRPr lang="en-US" sz="1100" dirty="0"/>
          </a:p>
        </p:txBody>
      </p:sp>
      <p:grpSp>
        <p:nvGrpSpPr>
          <p:cNvPr id="93" name="Group 2831"/>
          <p:cNvGrpSpPr>
            <a:grpSpLocks/>
          </p:cNvGrpSpPr>
          <p:nvPr/>
        </p:nvGrpSpPr>
        <p:grpSpPr bwMode="auto">
          <a:xfrm>
            <a:off x="487967" y="3221417"/>
            <a:ext cx="147320" cy="441960"/>
            <a:chOff x="1382372" y="1792465"/>
            <a:chExt cx="184160" cy="537705"/>
          </a:xfrm>
        </p:grpSpPr>
        <p:sp>
          <p:nvSpPr>
            <p:cNvPr id="94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5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6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7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8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9" name="Group 2831"/>
          <p:cNvGrpSpPr>
            <a:grpSpLocks/>
          </p:cNvGrpSpPr>
          <p:nvPr/>
        </p:nvGrpSpPr>
        <p:grpSpPr bwMode="auto">
          <a:xfrm>
            <a:off x="755330" y="3126711"/>
            <a:ext cx="147320" cy="441960"/>
            <a:chOff x="1382372" y="1792465"/>
            <a:chExt cx="184160" cy="537705"/>
          </a:xfrm>
        </p:grpSpPr>
        <p:sp>
          <p:nvSpPr>
            <p:cNvPr id="100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1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2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3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4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5" name="Group 2831"/>
          <p:cNvGrpSpPr>
            <a:grpSpLocks/>
          </p:cNvGrpSpPr>
          <p:nvPr/>
        </p:nvGrpSpPr>
        <p:grpSpPr bwMode="auto">
          <a:xfrm>
            <a:off x="1033370" y="3019829"/>
            <a:ext cx="147320" cy="441960"/>
            <a:chOff x="1382372" y="1792465"/>
            <a:chExt cx="184160" cy="537705"/>
          </a:xfrm>
        </p:grpSpPr>
        <p:sp>
          <p:nvSpPr>
            <p:cNvPr id="106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7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8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9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0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392380" y="3716717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12" name="TextBox 111"/>
          <p:cNvSpPr txBox="1"/>
          <p:nvPr/>
        </p:nvSpPr>
        <p:spPr>
          <a:xfrm>
            <a:off x="666895" y="3593532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13" name="TextBox 112"/>
          <p:cNvSpPr txBox="1"/>
          <p:nvPr/>
        </p:nvSpPr>
        <p:spPr>
          <a:xfrm>
            <a:off x="942716" y="3468704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14" name="TextBox 113"/>
          <p:cNvSpPr txBox="1"/>
          <p:nvPr/>
        </p:nvSpPr>
        <p:spPr>
          <a:xfrm>
            <a:off x="1600200" y="2113621"/>
            <a:ext cx="12954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External Calibration Samples</a:t>
            </a:r>
            <a:endParaRPr lang="en-US" sz="1100" dirty="0"/>
          </a:p>
        </p:txBody>
      </p:sp>
      <p:sp>
        <p:nvSpPr>
          <p:cNvPr id="115" name="TextBox 114"/>
          <p:cNvSpPr txBox="1"/>
          <p:nvPr/>
        </p:nvSpPr>
        <p:spPr>
          <a:xfrm>
            <a:off x="1600200" y="3099069"/>
            <a:ext cx="129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Unknown</a:t>
            </a:r>
          </a:p>
          <a:p>
            <a:pPr algn="ctr"/>
            <a:r>
              <a:rPr lang="en-US" sz="1100" dirty="0" smtClean="0"/>
              <a:t>Test Samples</a:t>
            </a:r>
            <a:endParaRPr lang="en-US" sz="1100" dirty="0"/>
          </a:p>
        </p:txBody>
      </p:sp>
      <p:sp>
        <p:nvSpPr>
          <p:cNvPr id="116" name="Right Brace 115"/>
          <p:cNvSpPr/>
          <p:nvPr/>
        </p:nvSpPr>
        <p:spPr>
          <a:xfrm>
            <a:off x="1600200" y="2098857"/>
            <a:ext cx="228600" cy="74573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ight Brace 116"/>
          <p:cNvSpPr/>
          <p:nvPr/>
        </p:nvSpPr>
        <p:spPr>
          <a:xfrm>
            <a:off x="1600200" y="2936290"/>
            <a:ext cx="228600" cy="74573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8" name="Group 2831"/>
          <p:cNvGrpSpPr>
            <a:grpSpLocks/>
          </p:cNvGrpSpPr>
          <p:nvPr/>
        </p:nvGrpSpPr>
        <p:grpSpPr bwMode="auto">
          <a:xfrm>
            <a:off x="1314667" y="2912308"/>
            <a:ext cx="147320" cy="441960"/>
            <a:chOff x="1382372" y="1792465"/>
            <a:chExt cx="184160" cy="537705"/>
          </a:xfrm>
        </p:grpSpPr>
        <p:sp>
          <p:nvSpPr>
            <p:cNvPr id="119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0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1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2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3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24" name="TextBox 123"/>
          <p:cNvSpPr txBox="1"/>
          <p:nvPr/>
        </p:nvSpPr>
        <p:spPr>
          <a:xfrm>
            <a:off x="1223386" y="3353496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grpSp>
        <p:nvGrpSpPr>
          <p:cNvPr id="125" name="Group 124"/>
          <p:cNvGrpSpPr/>
          <p:nvPr/>
        </p:nvGrpSpPr>
        <p:grpSpPr>
          <a:xfrm>
            <a:off x="5057066" y="2513533"/>
            <a:ext cx="576793" cy="216015"/>
            <a:chOff x="5229859" y="4733248"/>
            <a:chExt cx="2667000" cy="86913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6" name="Freeform 759"/>
            <p:cNvSpPr>
              <a:spLocks/>
            </p:cNvSpPr>
            <p:nvPr/>
          </p:nvSpPr>
          <p:spPr bwMode="auto">
            <a:xfrm>
              <a:off x="5524499" y="4733248"/>
              <a:ext cx="2057397" cy="835957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7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28" name="Straight Connector 127"/>
            <p:cNvCxnSpPr/>
            <p:nvPr/>
          </p:nvCxnSpPr>
          <p:spPr>
            <a:xfrm>
              <a:off x="5229859" y="5602383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29" name="Group 128"/>
          <p:cNvGrpSpPr/>
          <p:nvPr/>
        </p:nvGrpSpPr>
        <p:grpSpPr>
          <a:xfrm>
            <a:off x="5690803" y="2452691"/>
            <a:ext cx="576793" cy="276857"/>
            <a:chOff x="5229859" y="4488451"/>
            <a:chExt cx="2667000" cy="111393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0" name="Freeform 759"/>
            <p:cNvSpPr>
              <a:spLocks/>
            </p:cNvSpPr>
            <p:nvPr/>
          </p:nvSpPr>
          <p:spPr bwMode="auto">
            <a:xfrm>
              <a:off x="5524499" y="4488451"/>
              <a:ext cx="2057397" cy="1080758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32" name="Straight Connector 131"/>
            <p:cNvCxnSpPr/>
            <p:nvPr/>
          </p:nvCxnSpPr>
          <p:spPr>
            <a:xfrm>
              <a:off x="5229859" y="5602383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33" name="Group 132"/>
          <p:cNvGrpSpPr/>
          <p:nvPr/>
        </p:nvGrpSpPr>
        <p:grpSpPr>
          <a:xfrm>
            <a:off x="6358410" y="2307031"/>
            <a:ext cx="576793" cy="422517"/>
            <a:chOff x="5229859" y="3902389"/>
            <a:chExt cx="2667000" cy="16999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4" name="Freeform 759"/>
            <p:cNvSpPr>
              <a:spLocks/>
            </p:cNvSpPr>
            <p:nvPr/>
          </p:nvSpPr>
          <p:spPr bwMode="auto">
            <a:xfrm>
              <a:off x="5524500" y="3902389"/>
              <a:ext cx="2057399" cy="1666820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5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36" name="Straight Connector 135"/>
            <p:cNvCxnSpPr/>
            <p:nvPr/>
          </p:nvCxnSpPr>
          <p:spPr>
            <a:xfrm>
              <a:off x="5229859" y="5602383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37" name="Group 136"/>
          <p:cNvGrpSpPr/>
          <p:nvPr/>
        </p:nvGrpSpPr>
        <p:grpSpPr>
          <a:xfrm>
            <a:off x="7014073" y="2156769"/>
            <a:ext cx="576793" cy="572779"/>
            <a:chOff x="5229859" y="3264637"/>
            <a:chExt cx="2667000" cy="230457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8" name="Freeform 759"/>
            <p:cNvSpPr>
              <a:spLocks/>
            </p:cNvSpPr>
            <p:nvPr/>
          </p:nvSpPr>
          <p:spPr bwMode="auto">
            <a:xfrm>
              <a:off x="5524499" y="3264637"/>
              <a:ext cx="2057397" cy="2304572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9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40" name="Straight Connector 139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41" name="Group 140"/>
          <p:cNvGrpSpPr/>
          <p:nvPr/>
        </p:nvGrpSpPr>
        <p:grpSpPr>
          <a:xfrm>
            <a:off x="5037872" y="3169467"/>
            <a:ext cx="576793" cy="414272"/>
            <a:chOff x="5229859" y="3902389"/>
            <a:chExt cx="2667000" cy="166682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2" name="Freeform 759"/>
            <p:cNvSpPr>
              <a:spLocks/>
            </p:cNvSpPr>
            <p:nvPr/>
          </p:nvSpPr>
          <p:spPr bwMode="auto">
            <a:xfrm>
              <a:off x="5524499" y="3902389"/>
              <a:ext cx="2057397" cy="1666816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3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44" name="Straight Connector 143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45" name="Group 144"/>
          <p:cNvGrpSpPr/>
          <p:nvPr/>
        </p:nvGrpSpPr>
        <p:grpSpPr>
          <a:xfrm>
            <a:off x="5671609" y="3376286"/>
            <a:ext cx="576793" cy="207454"/>
            <a:chOff x="5229859" y="4734520"/>
            <a:chExt cx="2667000" cy="83468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6" name="Freeform 759"/>
            <p:cNvSpPr>
              <a:spLocks/>
            </p:cNvSpPr>
            <p:nvPr/>
          </p:nvSpPr>
          <p:spPr bwMode="auto">
            <a:xfrm>
              <a:off x="5524499" y="4734520"/>
              <a:ext cx="2057397" cy="83468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7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48" name="Straight Connector 147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49" name="Group 148"/>
          <p:cNvGrpSpPr/>
          <p:nvPr/>
        </p:nvGrpSpPr>
        <p:grpSpPr>
          <a:xfrm>
            <a:off x="6339216" y="3376601"/>
            <a:ext cx="576793" cy="207138"/>
            <a:chOff x="5229859" y="4735791"/>
            <a:chExt cx="2667000" cy="83341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0" name="Freeform 759"/>
            <p:cNvSpPr>
              <a:spLocks/>
            </p:cNvSpPr>
            <p:nvPr/>
          </p:nvSpPr>
          <p:spPr bwMode="auto">
            <a:xfrm>
              <a:off x="5524499" y="4735791"/>
              <a:ext cx="2057397" cy="833414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1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52" name="Straight Connector 151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53" name="Group 152"/>
          <p:cNvGrpSpPr/>
          <p:nvPr/>
        </p:nvGrpSpPr>
        <p:grpSpPr>
          <a:xfrm>
            <a:off x="6994879" y="3169467"/>
            <a:ext cx="576793" cy="413639"/>
            <a:chOff x="5229859" y="3904936"/>
            <a:chExt cx="2667000" cy="166427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4" name="Freeform 759"/>
            <p:cNvSpPr>
              <a:spLocks/>
            </p:cNvSpPr>
            <p:nvPr/>
          </p:nvSpPr>
          <p:spPr bwMode="auto">
            <a:xfrm>
              <a:off x="5524499" y="3904936"/>
              <a:ext cx="2057397" cy="1664273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5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56" name="Straight Connector 155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sp>
        <p:nvSpPr>
          <p:cNvPr id="157" name="TextBox 156"/>
          <p:cNvSpPr txBox="1"/>
          <p:nvPr/>
        </p:nvSpPr>
        <p:spPr>
          <a:xfrm>
            <a:off x="5219131" y="1848079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1</a:t>
            </a:r>
            <a:endParaRPr lang="en-US" sz="1100" dirty="0"/>
          </a:p>
        </p:txBody>
      </p:sp>
      <p:sp>
        <p:nvSpPr>
          <p:cNvPr id="158" name="TextBox 157"/>
          <p:cNvSpPr txBox="1"/>
          <p:nvPr/>
        </p:nvSpPr>
        <p:spPr>
          <a:xfrm>
            <a:off x="5811522" y="1848079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</a:t>
            </a:r>
            <a:endParaRPr lang="en-US" sz="1100" dirty="0"/>
          </a:p>
        </p:txBody>
      </p:sp>
      <p:sp>
        <p:nvSpPr>
          <p:cNvPr id="159" name="TextBox 158"/>
          <p:cNvSpPr txBox="1"/>
          <p:nvPr/>
        </p:nvSpPr>
        <p:spPr>
          <a:xfrm>
            <a:off x="6475762" y="1848079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10</a:t>
            </a:r>
            <a:endParaRPr lang="en-US" sz="1100" dirty="0"/>
          </a:p>
        </p:txBody>
      </p:sp>
      <p:sp>
        <p:nvSpPr>
          <p:cNvPr id="160" name="TextBox 159"/>
          <p:cNvSpPr txBox="1"/>
          <p:nvPr/>
        </p:nvSpPr>
        <p:spPr>
          <a:xfrm>
            <a:off x="7021277" y="1848079"/>
            <a:ext cx="6429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50</a:t>
            </a:r>
            <a:endParaRPr lang="en-US" sz="1100" dirty="0"/>
          </a:p>
        </p:txBody>
      </p:sp>
      <p:sp>
        <p:nvSpPr>
          <p:cNvPr id="161" name="TextBox 160"/>
          <p:cNvSpPr txBox="1"/>
          <p:nvPr/>
        </p:nvSpPr>
        <p:spPr>
          <a:xfrm>
            <a:off x="7772400" y="1952623"/>
            <a:ext cx="12954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External Calibration Samples</a:t>
            </a:r>
            <a:endParaRPr lang="en-US" sz="1100" dirty="0"/>
          </a:p>
        </p:txBody>
      </p:sp>
      <p:sp>
        <p:nvSpPr>
          <p:cNvPr id="162" name="Right Brace 161"/>
          <p:cNvSpPr/>
          <p:nvPr/>
        </p:nvSpPr>
        <p:spPr>
          <a:xfrm>
            <a:off x="7772400" y="1937859"/>
            <a:ext cx="228600" cy="74573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TextBox 162"/>
          <p:cNvSpPr txBox="1"/>
          <p:nvPr/>
        </p:nvSpPr>
        <p:spPr>
          <a:xfrm>
            <a:off x="7763985" y="3048651"/>
            <a:ext cx="129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Unknown</a:t>
            </a:r>
          </a:p>
          <a:p>
            <a:pPr algn="ctr"/>
            <a:r>
              <a:rPr lang="en-US" sz="1100" dirty="0" smtClean="0"/>
              <a:t>Samples</a:t>
            </a:r>
            <a:endParaRPr lang="en-US" sz="1100" dirty="0"/>
          </a:p>
        </p:txBody>
      </p:sp>
      <p:sp>
        <p:nvSpPr>
          <p:cNvPr id="164" name="Right Brace 163"/>
          <p:cNvSpPr/>
          <p:nvPr/>
        </p:nvSpPr>
        <p:spPr>
          <a:xfrm>
            <a:off x="7763985" y="2885872"/>
            <a:ext cx="228600" cy="74573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extBox 164"/>
          <p:cNvSpPr txBox="1"/>
          <p:nvPr/>
        </p:nvSpPr>
        <p:spPr>
          <a:xfrm>
            <a:off x="5150020" y="2873811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66" name="TextBox 165"/>
          <p:cNvSpPr txBox="1"/>
          <p:nvPr/>
        </p:nvSpPr>
        <p:spPr>
          <a:xfrm>
            <a:off x="5742411" y="2873811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67" name="TextBox 166"/>
          <p:cNvSpPr txBox="1"/>
          <p:nvPr/>
        </p:nvSpPr>
        <p:spPr>
          <a:xfrm>
            <a:off x="6406651" y="2873811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68" name="TextBox 167"/>
          <p:cNvSpPr txBox="1"/>
          <p:nvPr/>
        </p:nvSpPr>
        <p:spPr>
          <a:xfrm>
            <a:off x="6989490" y="2873811"/>
            <a:ext cx="6429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69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66CC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algn="ctr"/>
            <a:r>
              <a:rPr lang="en-US" dirty="0" smtClean="0"/>
              <a:t>External Calibration: Multipoint</a:t>
            </a:r>
            <a:endParaRPr lang="en-US" dirty="0"/>
          </a:p>
        </p:txBody>
      </p:sp>
      <p:sp>
        <p:nvSpPr>
          <p:cNvPr id="170" name="TextBox 169"/>
          <p:cNvSpPr txBox="1"/>
          <p:nvPr/>
        </p:nvSpPr>
        <p:spPr>
          <a:xfrm>
            <a:off x="926675" y="842016"/>
            <a:ext cx="4919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Qualified protein calibrator added to blank matrix</a:t>
            </a:r>
            <a:endParaRPr lang="en-US" dirty="0"/>
          </a:p>
        </p:txBody>
      </p:sp>
      <p:cxnSp>
        <p:nvCxnSpPr>
          <p:cNvPr id="172" name="Straight Connector 171"/>
          <p:cNvCxnSpPr/>
          <p:nvPr/>
        </p:nvCxnSpPr>
        <p:spPr>
          <a:xfrm flipV="1">
            <a:off x="2343150" y="4743450"/>
            <a:ext cx="974725" cy="981076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  <p:cxnSp>
        <p:nvCxnSpPr>
          <p:cNvPr id="173" name="Straight Connector 172"/>
          <p:cNvCxnSpPr/>
          <p:nvPr/>
        </p:nvCxnSpPr>
        <p:spPr>
          <a:xfrm>
            <a:off x="2219053" y="5839842"/>
            <a:ext cx="1143637" cy="0"/>
          </a:xfrm>
          <a:prstGeom prst="line">
            <a:avLst/>
          </a:prstGeom>
          <a:noFill/>
          <a:ln w="15875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sp>
        <p:nvSpPr>
          <p:cNvPr id="174" name="Oval 173"/>
          <p:cNvSpPr/>
          <p:nvPr/>
        </p:nvSpPr>
        <p:spPr>
          <a:xfrm flipH="1">
            <a:off x="3245437" y="4726846"/>
            <a:ext cx="91440" cy="914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D8D8D8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5" name="Oval 174"/>
          <p:cNvSpPr/>
          <p:nvPr/>
        </p:nvSpPr>
        <p:spPr>
          <a:xfrm flipH="1">
            <a:off x="2861525" y="5103712"/>
            <a:ext cx="91440" cy="914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D8D8D8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6" name="Oval 175"/>
          <p:cNvSpPr/>
          <p:nvPr/>
        </p:nvSpPr>
        <p:spPr>
          <a:xfrm flipH="1">
            <a:off x="2324490" y="5644855"/>
            <a:ext cx="91440" cy="914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D8D8D8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7" name="Oval 176"/>
          <p:cNvSpPr/>
          <p:nvPr/>
        </p:nvSpPr>
        <p:spPr>
          <a:xfrm flipH="1">
            <a:off x="2552952" y="5414010"/>
            <a:ext cx="91440" cy="914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D8D8D8"/>
              </a:solidFill>
              <a:effectLst/>
              <a:uLnTx/>
              <a:uFillTx/>
              <a:latin typeface="+mj-lt"/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2219053" y="4696842"/>
            <a:ext cx="0" cy="1143000"/>
          </a:xfrm>
          <a:prstGeom prst="line">
            <a:avLst/>
          </a:prstGeom>
          <a:noFill/>
          <a:ln w="15875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sp>
        <p:nvSpPr>
          <p:cNvPr id="179" name="TextBox 178"/>
          <p:cNvSpPr txBox="1"/>
          <p:nvPr/>
        </p:nvSpPr>
        <p:spPr>
          <a:xfrm>
            <a:off x="2102978" y="5940461"/>
            <a:ext cx="129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“known” Protein Amount</a:t>
            </a:r>
            <a:endParaRPr lang="en-US" sz="1100" dirty="0"/>
          </a:p>
        </p:txBody>
      </p:sp>
      <p:sp>
        <p:nvSpPr>
          <p:cNvPr id="180" name="TextBox 179"/>
          <p:cNvSpPr txBox="1"/>
          <p:nvPr/>
        </p:nvSpPr>
        <p:spPr>
          <a:xfrm rot="16200000">
            <a:off x="1015655" y="5074506"/>
            <a:ext cx="14779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NAT Intensity</a:t>
            </a:r>
            <a:endParaRPr lang="en-US" sz="1100" dirty="0"/>
          </a:p>
        </p:txBody>
      </p:sp>
      <p:sp>
        <p:nvSpPr>
          <p:cNvPr id="181" name="TextBox 180"/>
          <p:cNvSpPr txBox="1"/>
          <p:nvPr/>
        </p:nvSpPr>
        <p:spPr>
          <a:xfrm>
            <a:off x="2457233" y="5238092"/>
            <a:ext cx="1516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y=(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m×x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)+b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2205430" y="5802273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1</a:t>
            </a:r>
            <a:endParaRPr lang="en-US" sz="1100" dirty="0"/>
          </a:p>
        </p:txBody>
      </p:sp>
      <p:sp>
        <p:nvSpPr>
          <p:cNvPr id="183" name="TextBox 182"/>
          <p:cNvSpPr txBox="1"/>
          <p:nvPr/>
        </p:nvSpPr>
        <p:spPr>
          <a:xfrm>
            <a:off x="2429974" y="5802273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</a:t>
            </a:r>
            <a:endParaRPr lang="en-US" sz="1100" dirty="0"/>
          </a:p>
        </p:txBody>
      </p:sp>
      <p:sp>
        <p:nvSpPr>
          <p:cNvPr id="184" name="TextBox 183"/>
          <p:cNvSpPr txBox="1"/>
          <p:nvPr/>
        </p:nvSpPr>
        <p:spPr>
          <a:xfrm>
            <a:off x="2756209" y="5802273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10</a:t>
            </a:r>
            <a:endParaRPr lang="en-US" sz="1100" dirty="0"/>
          </a:p>
        </p:txBody>
      </p:sp>
      <p:sp>
        <p:nvSpPr>
          <p:cNvPr id="185" name="TextBox 184"/>
          <p:cNvSpPr txBox="1"/>
          <p:nvPr/>
        </p:nvSpPr>
        <p:spPr>
          <a:xfrm>
            <a:off x="3002250" y="5802273"/>
            <a:ext cx="6429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50</a:t>
            </a:r>
            <a:endParaRPr lang="en-US" sz="1100" dirty="0"/>
          </a:p>
        </p:txBody>
      </p:sp>
      <p:sp>
        <p:nvSpPr>
          <p:cNvPr id="186" name="TextBox 185"/>
          <p:cNvSpPr txBox="1"/>
          <p:nvPr/>
        </p:nvSpPr>
        <p:spPr>
          <a:xfrm>
            <a:off x="1903913" y="5328925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4</a:t>
            </a:r>
            <a:endParaRPr lang="en-US" sz="1100" dirty="0"/>
          </a:p>
        </p:txBody>
      </p:sp>
      <p:sp>
        <p:nvSpPr>
          <p:cNvPr id="187" name="TextBox 186"/>
          <p:cNvSpPr txBox="1"/>
          <p:nvPr/>
        </p:nvSpPr>
        <p:spPr>
          <a:xfrm>
            <a:off x="1836143" y="5559770"/>
            <a:ext cx="4293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0.8</a:t>
            </a:r>
            <a:endParaRPr lang="en-US" sz="1100" dirty="0"/>
          </a:p>
        </p:txBody>
      </p:sp>
      <p:sp>
        <p:nvSpPr>
          <p:cNvPr id="188" name="TextBox 187"/>
          <p:cNvSpPr txBox="1"/>
          <p:nvPr/>
        </p:nvSpPr>
        <p:spPr>
          <a:xfrm>
            <a:off x="1903913" y="4988147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20</a:t>
            </a:r>
            <a:endParaRPr lang="en-US" sz="1100" dirty="0"/>
          </a:p>
        </p:txBody>
      </p:sp>
      <p:sp>
        <p:nvSpPr>
          <p:cNvPr id="189" name="TextBox 188"/>
          <p:cNvSpPr txBox="1"/>
          <p:nvPr/>
        </p:nvSpPr>
        <p:spPr>
          <a:xfrm>
            <a:off x="1768081" y="4566037"/>
            <a:ext cx="4974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100</a:t>
            </a:r>
            <a:endParaRPr lang="en-US" sz="1100" dirty="0"/>
          </a:p>
        </p:txBody>
      </p:sp>
      <p:sp>
        <p:nvSpPr>
          <p:cNvPr id="190" name="TextBox 189"/>
          <p:cNvSpPr txBox="1"/>
          <p:nvPr/>
        </p:nvSpPr>
        <p:spPr>
          <a:xfrm>
            <a:off x="2289025" y="5542892"/>
            <a:ext cx="18725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x=(y–b)/m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5141509" y="4433352"/>
            <a:ext cx="2456394" cy="19613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3" name="Straight Connector 192"/>
          <p:cNvCxnSpPr/>
          <p:nvPr/>
        </p:nvCxnSpPr>
        <p:spPr>
          <a:xfrm flipV="1">
            <a:off x="6131719" y="4724400"/>
            <a:ext cx="973931" cy="973931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  <p:cxnSp>
        <p:nvCxnSpPr>
          <p:cNvPr id="194" name="Straight Connector 193"/>
          <p:cNvCxnSpPr/>
          <p:nvPr/>
        </p:nvCxnSpPr>
        <p:spPr>
          <a:xfrm>
            <a:off x="6003931" y="5819972"/>
            <a:ext cx="1143637" cy="0"/>
          </a:xfrm>
          <a:prstGeom prst="line">
            <a:avLst/>
          </a:prstGeom>
          <a:noFill/>
          <a:ln w="15875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sp>
        <p:nvSpPr>
          <p:cNvPr id="195" name="Oval 194"/>
          <p:cNvSpPr/>
          <p:nvPr/>
        </p:nvSpPr>
        <p:spPr>
          <a:xfrm flipH="1">
            <a:off x="7030315" y="4706976"/>
            <a:ext cx="91440" cy="914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D8D8D8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96" name="Oval 195"/>
          <p:cNvSpPr/>
          <p:nvPr/>
        </p:nvSpPr>
        <p:spPr>
          <a:xfrm flipH="1">
            <a:off x="6646403" y="5083842"/>
            <a:ext cx="91440" cy="914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D8D8D8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97" name="Oval 196"/>
          <p:cNvSpPr/>
          <p:nvPr/>
        </p:nvSpPr>
        <p:spPr>
          <a:xfrm flipH="1">
            <a:off x="6109368" y="5624985"/>
            <a:ext cx="91440" cy="914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D8D8D8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98" name="Oval 197"/>
          <p:cNvSpPr/>
          <p:nvPr/>
        </p:nvSpPr>
        <p:spPr>
          <a:xfrm flipH="1">
            <a:off x="6337830" y="5394140"/>
            <a:ext cx="91440" cy="914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D8D8D8"/>
              </a:solidFill>
              <a:effectLst/>
              <a:uLnTx/>
              <a:uFillTx/>
              <a:latin typeface="+mj-lt"/>
            </a:endParaRPr>
          </a:p>
        </p:txBody>
      </p:sp>
      <p:cxnSp>
        <p:nvCxnSpPr>
          <p:cNvPr id="199" name="Straight Connector 198"/>
          <p:cNvCxnSpPr/>
          <p:nvPr/>
        </p:nvCxnSpPr>
        <p:spPr>
          <a:xfrm>
            <a:off x="6003931" y="4676972"/>
            <a:ext cx="0" cy="1143000"/>
          </a:xfrm>
          <a:prstGeom prst="line">
            <a:avLst/>
          </a:prstGeom>
          <a:noFill/>
          <a:ln w="15875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sp>
        <p:nvSpPr>
          <p:cNvPr id="200" name="TextBox 199"/>
          <p:cNvSpPr txBox="1"/>
          <p:nvPr/>
        </p:nvSpPr>
        <p:spPr>
          <a:xfrm>
            <a:off x="5887856" y="5920591"/>
            <a:ext cx="129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“known” Protein Amount</a:t>
            </a:r>
            <a:endParaRPr lang="en-US" sz="1100" dirty="0"/>
          </a:p>
        </p:txBody>
      </p:sp>
      <p:sp>
        <p:nvSpPr>
          <p:cNvPr id="201" name="TextBox 200"/>
          <p:cNvSpPr txBox="1"/>
          <p:nvPr/>
        </p:nvSpPr>
        <p:spPr>
          <a:xfrm rot="16200000">
            <a:off x="4800533" y="4969998"/>
            <a:ext cx="14779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NAT:SIL </a:t>
            </a:r>
          </a:p>
          <a:p>
            <a:pPr algn="ctr"/>
            <a:r>
              <a:rPr lang="en-US" sz="1100" dirty="0" smtClean="0"/>
              <a:t> Intensity Ratio</a:t>
            </a:r>
            <a:endParaRPr lang="en-US" sz="1100" dirty="0"/>
          </a:p>
        </p:txBody>
      </p:sp>
      <p:sp>
        <p:nvSpPr>
          <p:cNvPr id="202" name="TextBox 201"/>
          <p:cNvSpPr txBox="1"/>
          <p:nvPr/>
        </p:nvSpPr>
        <p:spPr>
          <a:xfrm>
            <a:off x="6242111" y="5218222"/>
            <a:ext cx="1516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y=(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m×x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)+b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5990308" y="5782403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1</a:t>
            </a:r>
            <a:endParaRPr lang="en-US" sz="1100" dirty="0"/>
          </a:p>
        </p:txBody>
      </p:sp>
      <p:sp>
        <p:nvSpPr>
          <p:cNvPr id="204" name="TextBox 203"/>
          <p:cNvSpPr txBox="1"/>
          <p:nvPr/>
        </p:nvSpPr>
        <p:spPr>
          <a:xfrm>
            <a:off x="6214852" y="5782403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</a:t>
            </a:r>
            <a:endParaRPr lang="en-US" sz="1100" dirty="0"/>
          </a:p>
        </p:txBody>
      </p:sp>
      <p:sp>
        <p:nvSpPr>
          <p:cNvPr id="205" name="TextBox 204"/>
          <p:cNvSpPr txBox="1"/>
          <p:nvPr/>
        </p:nvSpPr>
        <p:spPr>
          <a:xfrm>
            <a:off x="6541087" y="5782403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10</a:t>
            </a:r>
            <a:endParaRPr lang="en-US" sz="1100" dirty="0"/>
          </a:p>
        </p:txBody>
      </p:sp>
      <p:sp>
        <p:nvSpPr>
          <p:cNvPr id="206" name="TextBox 205"/>
          <p:cNvSpPr txBox="1"/>
          <p:nvPr/>
        </p:nvSpPr>
        <p:spPr>
          <a:xfrm>
            <a:off x="6787128" y="5782403"/>
            <a:ext cx="6429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50</a:t>
            </a:r>
            <a:endParaRPr lang="en-US" sz="1100" dirty="0"/>
          </a:p>
        </p:txBody>
      </p:sp>
      <p:sp>
        <p:nvSpPr>
          <p:cNvPr id="207" name="TextBox 206"/>
          <p:cNvSpPr txBox="1"/>
          <p:nvPr/>
        </p:nvSpPr>
        <p:spPr>
          <a:xfrm>
            <a:off x="5688791" y="5309055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4</a:t>
            </a:r>
            <a:endParaRPr lang="en-US" sz="1100" dirty="0"/>
          </a:p>
        </p:txBody>
      </p:sp>
      <p:sp>
        <p:nvSpPr>
          <p:cNvPr id="208" name="TextBox 207"/>
          <p:cNvSpPr txBox="1"/>
          <p:nvPr/>
        </p:nvSpPr>
        <p:spPr>
          <a:xfrm>
            <a:off x="5621021" y="5539900"/>
            <a:ext cx="4293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0.8</a:t>
            </a:r>
            <a:endParaRPr lang="en-US" sz="1100" dirty="0"/>
          </a:p>
        </p:txBody>
      </p:sp>
      <p:sp>
        <p:nvSpPr>
          <p:cNvPr id="209" name="TextBox 208"/>
          <p:cNvSpPr txBox="1"/>
          <p:nvPr/>
        </p:nvSpPr>
        <p:spPr>
          <a:xfrm>
            <a:off x="5688791" y="4968277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8</a:t>
            </a:r>
            <a:endParaRPr lang="en-US" sz="1100" dirty="0"/>
          </a:p>
        </p:txBody>
      </p:sp>
      <p:sp>
        <p:nvSpPr>
          <p:cNvPr id="210" name="TextBox 209"/>
          <p:cNvSpPr txBox="1"/>
          <p:nvPr/>
        </p:nvSpPr>
        <p:spPr>
          <a:xfrm>
            <a:off x="5688791" y="4546167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40</a:t>
            </a:r>
            <a:endParaRPr lang="en-US" sz="1100" dirty="0"/>
          </a:p>
        </p:txBody>
      </p:sp>
      <p:sp>
        <p:nvSpPr>
          <p:cNvPr id="211" name="TextBox 210"/>
          <p:cNvSpPr txBox="1"/>
          <p:nvPr/>
        </p:nvSpPr>
        <p:spPr>
          <a:xfrm>
            <a:off x="6073903" y="5523022"/>
            <a:ext cx="18725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x=(y–b)/m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2659896" y="2098474"/>
            <a:ext cx="2043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b="1" i="1" u="sng" kern="0" dirty="0" smtClean="0">
                <a:solidFill>
                  <a:sysClr val="windowText" lastClr="000000"/>
                </a:solidFill>
                <a:latin typeface="+mj-lt"/>
                <a:cs typeface="Arial" pitchFamily="34" charset="0"/>
              </a:rPr>
              <a:t>constant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cs typeface="Arial" pitchFamily="34" charset="0"/>
              </a:rPr>
              <a:t> amount of </a:t>
            </a:r>
          </a:p>
          <a:p>
            <a:pPr algn="ctr"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cs typeface="Arial" pitchFamily="34" charset="0"/>
              </a:rPr>
              <a:t>internal standard</a:t>
            </a:r>
            <a:endParaRPr lang="en-US" sz="1200" kern="0" dirty="0">
              <a:solidFill>
                <a:sysClr val="windowText" lastClr="00000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215" name="Straight Arrow Connector 214"/>
          <p:cNvCxnSpPr/>
          <p:nvPr/>
        </p:nvCxnSpPr>
        <p:spPr>
          <a:xfrm>
            <a:off x="3681458" y="2524330"/>
            <a:ext cx="0" cy="27432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221" name="TextBox 220"/>
          <p:cNvSpPr txBox="1"/>
          <p:nvPr/>
        </p:nvSpPr>
        <p:spPr>
          <a:xfrm>
            <a:off x="1232643" y="4101257"/>
            <a:ext cx="2864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/>
              <a:t>Without</a:t>
            </a:r>
            <a:r>
              <a:rPr lang="en-US" dirty="0" smtClean="0"/>
              <a:t> Internal Standard</a:t>
            </a:r>
            <a:endParaRPr lang="en-US" dirty="0"/>
          </a:p>
        </p:txBody>
      </p:sp>
      <p:sp>
        <p:nvSpPr>
          <p:cNvPr id="222" name="TextBox 221"/>
          <p:cNvSpPr txBox="1"/>
          <p:nvPr/>
        </p:nvSpPr>
        <p:spPr>
          <a:xfrm>
            <a:off x="4947001" y="4092488"/>
            <a:ext cx="2864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With Internal Standard</a:t>
            </a:r>
            <a:endParaRPr lang="en-US" dirty="0"/>
          </a:p>
        </p:txBody>
      </p:sp>
      <p:cxnSp>
        <p:nvCxnSpPr>
          <p:cNvPr id="224" name="Straight Connector 223"/>
          <p:cNvCxnSpPr/>
          <p:nvPr/>
        </p:nvCxnSpPr>
        <p:spPr>
          <a:xfrm flipV="1">
            <a:off x="6007894" y="4724402"/>
            <a:ext cx="1097756" cy="1095373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dash"/>
          </a:ln>
          <a:effectLst/>
        </p:spPr>
      </p:cxnSp>
    </p:spTree>
    <p:extLst>
      <p:ext uri="{BB962C8B-B14F-4D97-AF65-F5344CB8AC3E}">
        <p14:creationId xmlns:p14="http://schemas.microsoft.com/office/powerpoint/2010/main" val="99417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/>
          <p:cNvCxnSpPr/>
          <p:nvPr/>
        </p:nvCxnSpPr>
        <p:spPr>
          <a:xfrm>
            <a:off x="2792156" y="2819980"/>
            <a:ext cx="1974800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3" name="TextBox 2"/>
          <p:cNvSpPr txBox="1"/>
          <p:nvPr/>
        </p:nvSpPr>
        <p:spPr>
          <a:xfrm>
            <a:off x="-22860" y="1495353"/>
            <a:ext cx="1151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cs typeface="Arial" pitchFamily="34" charset="0"/>
              </a:rPr>
              <a:t>“known” amounts of Protein</a:t>
            </a:r>
            <a:endParaRPr lang="en-US" sz="1200" kern="0" dirty="0">
              <a:solidFill>
                <a:sysClr val="windowText" lastClr="000000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4" name="Group 2831"/>
          <p:cNvGrpSpPr>
            <a:grpSpLocks/>
          </p:cNvGrpSpPr>
          <p:nvPr/>
        </p:nvGrpSpPr>
        <p:grpSpPr bwMode="auto">
          <a:xfrm>
            <a:off x="465565" y="2426513"/>
            <a:ext cx="147320" cy="441960"/>
            <a:chOff x="1382372" y="1792465"/>
            <a:chExt cx="184160" cy="537705"/>
          </a:xfrm>
        </p:grpSpPr>
        <p:sp>
          <p:nvSpPr>
            <p:cNvPr id="5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" name="Group 207"/>
          <p:cNvGrpSpPr>
            <a:grpSpLocks noChangeAspect="1"/>
          </p:cNvGrpSpPr>
          <p:nvPr/>
        </p:nvGrpSpPr>
        <p:grpSpPr>
          <a:xfrm>
            <a:off x="304800" y="1031290"/>
            <a:ext cx="558788" cy="486849"/>
            <a:chOff x="349250" y="1543050"/>
            <a:chExt cx="1286471" cy="1079228"/>
          </a:xfrm>
          <a:effectLst/>
        </p:grpSpPr>
        <p:grpSp>
          <p:nvGrpSpPr>
            <p:cNvPr id="11" name="Group 64"/>
            <p:cNvGrpSpPr/>
            <p:nvPr/>
          </p:nvGrpSpPr>
          <p:grpSpPr>
            <a:xfrm>
              <a:off x="349250" y="1691053"/>
              <a:ext cx="304078" cy="356434"/>
              <a:chOff x="514350" y="1691053"/>
              <a:chExt cx="304078" cy="356434"/>
            </a:xfrm>
          </p:grpSpPr>
          <p:sp>
            <p:nvSpPr>
              <p:cNvPr id="64" name="Oval 9"/>
              <p:cNvSpPr/>
              <p:nvPr/>
            </p:nvSpPr>
            <p:spPr>
              <a:xfrm>
                <a:off x="514350" y="196481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5" name="Oval 10"/>
              <p:cNvSpPr/>
              <p:nvPr/>
            </p:nvSpPr>
            <p:spPr>
              <a:xfrm>
                <a:off x="575813" y="19367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6" name="Oval 11"/>
              <p:cNvSpPr/>
              <p:nvPr/>
            </p:nvSpPr>
            <p:spPr>
              <a:xfrm>
                <a:off x="629011" y="188754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7" name="Oval 12"/>
              <p:cNvSpPr/>
              <p:nvPr/>
            </p:nvSpPr>
            <p:spPr>
              <a:xfrm>
                <a:off x="672639" y="182293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8" name="Oval 13"/>
              <p:cNvSpPr/>
              <p:nvPr/>
            </p:nvSpPr>
            <p:spPr>
              <a:xfrm>
                <a:off x="710549" y="17552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9" name="Oval 13"/>
              <p:cNvSpPr/>
              <p:nvPr/>
            </p:nvSpPr>
            <p:spPr>
              <a:xfrm>
                <a:off x="749935" y="169105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2" name="Group 63"/>
            <p:cNvGrpSpPr/>
            <p:nvPr/>
          </p:nvGrpSpPr>
          <p:grpSpPr>
            <a:xfrm>
              <a:off x="624440" y="1543050"/>
              <a:ext cx="629499" cy="577878"/>
              <a:chOff x="789540" y="1543050"/>
              <a:chExt cx="629499" cy="577878"/>
            </a:xfrm>
          </p:grpSpPr>
          <p:sp>
            <p:nvSpPr>
              <p:cNvPr id="50" name="Oval 14"/>
              <p:cNvSpPr/>
              <p:nvPr/>
            </p:nvSpPr>
            <p:spPr>
              <a:xfrm>
                <a:off x="789540" y="162302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1" name="Oval 15"/>
              <p:cNvSpPr/>
              <p:nvPr/>
            </p:nvSpPr>
            <p:spPr>
              <a:xfrm>
                <a:off x="840505" y="15676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2" name="Oval 16"/>
              <p:cNvSpPr/>
              <p:nvPr/>
            </p:nvSpPr>
            <p:spPr>
              <a:xfrm>
                <a:off x="1029061" y="158304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3" name="Oval 17"/>
              <p:cNvSpPr/>
              <p:nvPr/>
            </p:nvSpPr>
            <p:spPr>
              <a:xfrm>
                <a:off x="1072383" y="164456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4" name="Oval 18"/>
              <p:cNvSpPr/>
              <p:nvPr/>
            </p:nvSpPr>
            <p:spPr>
              <a:xfrm>
                <a:off x="1110600" y="179834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5" name="Oval 19"/>
              <p:cNvSpPr/>
              <p:nvPr/>
            </p:nvSpPr>
            <p:spPr>
              <a:xfrm>
                <a:off x="1105504" y="187831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6" name="Oval 20"/>
              <p:cNvSpPr/>
              <p:nvPr/>
            </p:nvSpPr>
            <p:spPr>
              <a:xfrm>
                <a:off x="1115696" y="19613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7" name="Oval 21"/>
              <p:cNvSpPr/>
              <p:nvPr/>
            </p:nvSpPr>
            <p:spPr>
              <a:xfrm>
                <a:off x="1166661" y="201364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8" name="Oval 22"/>
              <p:cNvSpPr/>
              <p:nvPr/>
            </p:nvSpPr>
            <p:spPr>
              <a:xfrm>
                <a:off x="1230365" y="2038251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9" name="Oval 23"/>
              <p:cNvSpPr/>
              <p:nvPr/>
            </p:nvSpPr>
            <p:spPr>
              <a:xfrm>
                <a:off x="1296617" y="202287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904209" y="154306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970453" y="15430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1100409" y="171875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3" name="Oval 23"/>
              <p:cNvSpPr/>
              <p:nvPr/>
            </p:nvSpPr>
            <p:spPr>
              <a:xfrm>
                <a:off x="1350546" y="1969534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3" name="Group 62"/>
            <p:cNvGrpSpPr/>
            <p:nvPr/>
          </p:nvGrpSpPr>
          <p:grpSpPr>
            <a:xfrm>
              <a:off x="1223238" y="1613806"/>
              <a:ext cx="412483" cy="686834"/>
              <a:chOff x="1388338" y="1613806"/>
              <a:chExt cx="412483" cy="686834"/>
            </a:xfrm>
          </p:grpSpPr>
          <p:sp>
            <p:nvSpPr>
              <p:cNvPr id="35" name="Oval 34"/>
              <p:cNvSpPr/>
              <p:nvPr/>
            </p:nvSpPr>
            <p:spPr>
              <a:xfrm>
                <a:off x="1388338" y="190599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1416373" y="183217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1436755" y="175528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1474973" y="168760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1525938" y="163532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1589642" y="161380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1650790" y="16445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1699207" y="169991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1724685" y="17737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1732328" y="18537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1722137" y="193060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1696650" y="20044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1655894" y="206900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1625320" y="213975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1616544" y="2217962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4" name="Group 61"/>
            <p:cNvGrpSpPr/>
            <p:nvPr/>
          </p:nvGrpSpPr>
          <p:grpSpPr>
            <a:xfrm>
              <a:off x="1279592" y="2296620"/>
              <a:ext cx="262167" cy="325658"/>
              <a:chOff x="1444692" y="2296620"/>
              <a:chExt cx="262167" cy="325658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1622764" y="22966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1638366" y="237658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1620838" y="245347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1572106" y="250920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510651" y="2539602"/>
                <a:ext cx="68493" cy="826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1444692" y="2523855"/>
                <a:ext cx="68493" cy="826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5" name="Group 65"/>
            <p:cNvGrpSpPr/>
            <p:nvPr/>
          </p:nvGrpSpPr>
          <p:grpSpPr>
            <a:xfrm>
              <a:off x="802734" y="2293545"/>
              <a:ext cx="481661" cy="282962"/>
              <a:chOff x="967834" y="2293545"/>
              <a:chExt cx="481661" cy="282962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1381002" y="24938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329738" y="24411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1278773" y="238889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220165" y="234890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156777" y="2324299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092765" y="229969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1029061" y="229354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967834" y="2307686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6" name="Group 66"/>
            <p:cNvGrpSpPr/>
            <p:nvPr/>
          </p:nvGrpSpPr>
          <p:grpSpPr>
            <a:xfrm>
              <a:off x="581127" y="2342762"/>
              <a:ext cx="231563" cy="212217"/>
              <a:chOff x="746227" y="2342762"/>
              <a:chExt cx="231563" cy="212217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909297" y="234276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853244" y="238273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802279" y="243233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746227" y="24723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cxnSp>
        <p:nvCxnSpPr>
          <p:cNvPr id="70" name="Straight Arrow Connector 69"/>
          <p:cNvCxnSpPr/>
          <p:nvPr/>
        </p:nvCxnSpPr>
        <p:spPr>
          <a:xfrm>
            <a:off x="538543" y="2098857"/>
            <a:ext cx="0" cy="27432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grpSp>
        <p:nvGrpSpPr>
          <p:cNvPr id="71" name="Group 2831"/>
          <p:cNvGrpSpPr>
            <a:grpSpLocks/>
          </p:cNvGrpSpPr>
          <p:nvPr/>
        </p:nvGrpSpPr>
        <p:grpSpPr bwMode="auto">
          <a:xfrm>
            <a:off x="732928" y="2331807"/>
            <a:ext cx="147320" cy="441960"/>
            <a:chOff x="1382372" y="1792465"/>
            <a:chExt cx="184160" cy="537705"/>
          </a:xfrm>
        </p:grpSpPr>
        <p:sp>
          <p:nvSpPr>
            <p:cNvPr id="72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3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4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5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6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7" name="Group 2831"/>
          <p:cNvGrpSpPr>
            <a:grpSpLocks/>
          </p:cNvGrpSpPr>
          <p:nvPr/>
        </p:nvGrpSpPr>
        <p:grpSpPr bwMode="auto">
          <a:xfrm>
            <a:off x="1010968" y="2224925"/>
            <a:ext cx="147320" cy="441960"/>
            <a:chOff x="1382372" y="1792465"/>
            <a:chExt cx="184160" cy="537705"/>
          </a:xfrm>
        </p:grpSpPr>
        <p:sp>
          <p:nvSpPr>
            <p:cNvPr id="78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9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0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1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2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3" name="Group 2831"/>
          <p:cNvGrpSpPr>
            <a:grpSpLocks/>
          </p:cNvGrpSpPr>
          <p:nvPr/>
        </p:nvGrpSpPr>
        <p:grpSpPr bwMode="auto">
          <a:xfrm>
            <a:off x="1299160" y="2118179"/>
            <a:ext cx="147320" cy="441960"/>
            <a:chOff x="1382372" y="1792465"/>
            <a:chExt cx="184160" cy="537705"/>
          </a:xfrm>
        </p:grpSpPr>
        <p:sp>
          <p:nvSpPr>
            <p:cNvPr id="84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5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6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7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8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372281" y="2879298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1</a:t>
            </a:r>
            <a:endParaRPr lang="en-US" sz="1100" dirty="0"/>
          </a:p>
        </p:txBody>
      </p:sp>
      <p:sp>
        <p:nvSpPr>
          <p:cNvPr id="90" name="TextBox 89"/>
          <p:cNvSpPr txBox="1"/>
          <p:nvPr/>
        </p:nvSpPr>
        <p:spPr>
          <a:xfrm>
            <a:off x="637551" y="2773767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</a:t>
            </a:r>
            <a:endParaRPr lang="en-US" sz="1100" dirty="0"/>
          </a:p>
        </p:txBody>
      </p:sp>
      <p:sp>
        <p:nvSpPr>
          <p:cNvPr id="91" name="TextBox 90"/>
          <p:cNvSpPr txBox="1"/>
          <p:nvPr/>
        </p:nvSpPr>
        <p:spPr>
          <a:xfrm>
            <a:off x="915599" y="2680155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10</a:t>
            </a:r>
            <a:endParaRPr lang="en-US" sz="1100" dirty="0"/>
          </a:p>
        </p:txBody>
      </p:sp>
      <p:sp>
        <p:nvSpPr>
          <p:cNvPr id="92" name="TextBox 91"/>
          <p:cNvSpPr txBox="1"/>
          <p:nvPr/>
        </p:nvSpPr>
        <p:spPr>
          <a:xfrm>
            <a:off x="1073485" y="2582980"/>
            <a:ext cx="6429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50 </a:t>
            </a:r>
            <a:endParaRPr lang="en-US" sz="1100" dirty="0"/>
          </a:p>
        </p:txBody>
      </p:sp>
      <p:grpSp>
        <p:nvGrpSpPr>
          <p:cNvPr id="93" name="Group 2831"/>
          <p:cNvGrpSpPr>
            <a:grpSpLocks/>
          </p:cNvGrpSpPr>
          <p:nvPr/>
        </p:nvGrpSpPr>
        <p:grpSpPr bwMode="auto">
          <a:xfrm>
            <a:off x="487967" y="3221417"/>
            <a:ext cx="147320" cy="441960"/>
            <a:chOff x="1382372" y="1792465"/>
            <a:chExt cx="184160" cy="537705"/>
          </a:xfrm>
        </p:grpSpPr>
        <p:sp>
          <p:nvSpPr>
            <p:cNvPr id="94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5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6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7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8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9" name="Group 2831"/>
          <p:cNvGrpSpPr>
            <a:grpSpLocks/>
          </p:cNvGrpSpPr>
          <p:nvPr/>
        </p:nvGrpSpPr>
        <p:grpSpPr bwMode="auto">
          <a:xfrm>
            <a:off x="755330" y="3126711"/>
            <a:ext cx="147320" cy="441960"/>
            <a:chOff x="1382372" y="1792465"/>
            <a:chExt cx="184160" cy="537705"/>
          </a:xfrm>
        </p:grpSpPr>
        <p:sp>
          <p:nvSpPr>
            <p:cNvPr id="100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1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2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3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4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5" name="Group 2831"/>
          <p:cNvGrpSpPr>
            <a:grpSpLocks/>
          </p:cNvGrpSpPr>
          <p:nvPr/>
        </p:nvGrpSpPr>
        <p:grpSpPr bwMode="auto">
          <a:xfrm>
            <a:off x="1033370" y="3019829"/>
            <a:ext cx="147320" cy="441960"/>
            <a:chOff x="1382372" y="1792465"/>
            <a:chExt cx="184160" cy="537705"/>
          </a:xfrm>
        </p:grpSpPr>
        <p:sp>
          <p:nvSpPr>
            <p:cNvPr id="106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7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8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9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0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392380" y="3716717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12" name="TextBox 111"/>
          <p:cNvSpPr txBox="1"/>
          <p:nvPr/>
        </p:nvSpPr>
        <p:spPr>
          <a:xfrm>
            <a:off x="666895" y="3593532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13" name="TextBox 112"/>
          <p:cNvSpPr txBox="1"/>
          <p:nvPr/>
        </p:nvSpPr>
        <p:spPr>
          <a:xfrm>
            <a:off x="942716" y="3468704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14" name="TextBox 113"/>
          <p:cNvSpPr txBox="1"/>
          <p:nvPr/>
        </p:nvSpPr>
        <p:spPr>
          <a:xfrm>
            <a:off x="1600200" y="2113621"/>
            <a:ext cx="12954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External Calibration Samples</a:t>
            </a:r>
            <a:endParaRPr lang="en-US" sz="1100" dirty="0"/>
          </a:p>
        </p:txBody>
      </p:sp>
      <p:sp>
        <p:nvSpPr>
          <p:cNvPr id="115" name="TextBox 114"/>
          <p:cNvSpPr txBox="1"/>
          <p:nvPr/>
        </p:nvSpPr>
        <p:spPr>
          <a:xfrm>
            <a:off x="1600200" y="3099069"/>
            <a:ext cx="129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Unknown</a:t>
            </a:r>
          </a:p>
          <a:p>
            <a:pPr algn="ctr"/>
            <a:r>
              <a:rPr lang="en-US" sz="1100" dirty="0" smtClean="0"/>
              <a:t>Test Samples</a:t>
            </a:r>
            <a:endParaRPr lang="en-US" sz="1100" dirty="0"/>
          </a:p>
        </p:txBody>
      </p:sp>
      <p:sp>
        <p:nvSpPr>
          <p:cNvPr id="116" name="Right Brace 115"/>
          <p:cNvSpPr/>
          <p:nvPr/>
        </p:nvSpPr>
        <p:spPr>
          <a:xfrm>
            <a:off x="1600200" y="2098857"/>
            <a:ext cx="228600" cy="74573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ight Brace 116"/>
          <p:cNvSpPr/>
          <p:nvPr/>
        </p:nvSpPr>
        <p:spPr>
          <a:xfrm>
            <a:off x="1600200" y="2936290"/>
            <a:ext cx="228600" cy="74573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8" name="Group 2831"/>
          <p:cNvGrpSpPr>
            <a:grpSpLocks/>
          </p:cNvGrpSpPr>
          <p:nvPr/>
        </p:nvGrpSpPr>
        <p:grpSpPr bwMode="auto">
          <a:xfrm>
            <a:off x="1314667" y="2912308"/>
            <a:ext cx="147320" cy="441960"/>
            <a:chOff x="1382372" y="1792465"/>
            <a:chExt cx="184160" cy="537705"/>
          </a:xfrm>
        </p:grpSpPr>
        <p:sp>
          <p:nvSpPr>
            <p:cNvPr id="119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0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1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2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3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24" name="TextBox 123"/>
          <p:cNvSpPr txBox="1"/>
          <p:nvPr/>
        </p:nvSpPr>
        <p:spPr>
          <a:xfrm>
            <a:off x="1223386" y="3353496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grpSp>
        <p:nvGrpSpPr>
          <p:cNvPr id="125" name="Group 124"/>
          <p:cNvGrpSpPr/>
          <p:nvPr/>
        </p:nvGrpSpPr>
        <p:grpSpPr>
          <a:xfrm>
            <a:off x="5057066" y="2513533"/>
            <a:ext cx="576793" cy="216015"/>
            <a:chOff x="5229859" y="4733248"/>
            <a:chExt cx="2667000" cy="86913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6" name="Freeform 759"/>
            <p:cNvSpPr>
              <a:spLocks/>
            </p:cNvSpPr>
            <p:nvPr/>
          </p:nvSpPr>
          <p:spPr bwMode="auto">
            <a:xfrm>
              <a:off x="5524499" y="4733248"/>
              <a:ext cx="2057397" cy="835957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7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28" name="Straight Connector 127"/>
            <p:cNvCxnSpPr/>
            <p:nvPr/>
          </p:nvCxnSpPr>
          <p:spPr>
            <a:xfrm>
              <a:off x="5229859" y="5602383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29" name="Group 128"/>
          <p:cNvGrpSpPr/>
          <p:nvPr/>
        </p:nvGrpSpPr>
        <p:grpSpPr>
          <a:xfrm>
            <a:off x="5690803" y="2452691"/>
            <a:ext cx="576793" cy="276857"/>
            <a:chOff x="5229859" y="4488451"/>
            <a:chExt cx="2667000" cy="111393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0" name="Freeform 759"/>
            <p:cNvSpPr>
              <a:spLocks/>
            </p:cNvSpPr>
            <p:nvPr/>
          </p:nvSpPr>
          <p:spPr bwMode="auto">
            <a:xfrm>
              <a:off x="5524499" y="4488451"/>
              <a:ext cx="2057397" cy="1080758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32" name="Straight Connector 131"/>
            <p:cNvCxnSpPr/>
            <p:nvPr/>
          </p:nvCxnSpPr>
          <p:spPr>
            <a:xfrm>
              <a:off x="5229859" y="5602383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33" name="Group 132"/>
          <p:cNvGrpSpPr/>
          <p:nvPr/>
        </p:nvGrpSpPr>
        <p:grpSpPr>
          <a:xfrm>
            <a:off x="6358410" y="2307031"/>
            <a:ext cx="576793" cy="422517"/>
            <a:chOff x="5229859" y="3902389"/>
            <a:chExt cx="2667000" cy="16999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4" name="Freeform 759"/>
            <p:cNvSpPr>
              <a:spLocks/>
            </p:cNvSpPr>
            <p:nvPr/>
          </p:nvSpPr>
          <p:spPr bwMode="auto">
            <a:xfrm>
              <a:off x="5524500" y="3902389"/>
              <a:ext cx="2057399" cy="1666820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5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36" name="Straight Connector 135"/>
            <p:cNvCxnSpPr/>
            <p:nvPr/>
          </p:nvCxnSpPr>
          <p:spPr>
            <a:xfrm>
              <a:off x="5229859" y="5602383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37" name="Group 136"/>
          <p:cNvGrpSpPr/>
          <p:nvPr/>
        </p:nvGrpSpPr>
        <p:grpSpPr>
          <a:xfrm>
            <a:off x="7014073" y="2156769"/>
            <a:ext cx="576793" cy="572779"/>
            <a:chOff x="5229859" y="3264637"/>
            <a:chExt cx="2667000" cy="230457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8" name="Freeform 759"/>
            <p:cNvSpPr>
              <a:spLocks/>
            </p:cNvSpPr>
            <p:nvPr/>
          </p:nvSpPr>
          <p:spPr bwMode="auto">
            <a:xfrm>
              <a:off x="5524499" y="3264637"/>
              <a:ext cx="2057397" cy="2304572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9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40" name="Straight Connector 139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41" name="Group 140"/>
          <p:cNvGrpSpPr/>
          <p:nvPr/>
        </p:nvGrpSpPr>
        <p:grpSpPr>
          <a:xfrm>
            <a:off x="5037872" y="3169467"/>
            <a:ext cx="576793" cy="414272"/>
            <a:chOff x="5229859" y="3902389"/>
            <a:chExt cx="2667000" cy="166682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2" name="Freeform 759"/>
            <p:cNvSpPr>
              <a:spLocks/>
            </p:cNvSpPr>
            <p:nvPr/>
          </p:nvSpPr>
          <p:spPr bwMode="auto">
            <a:xfrm>
              <a:off x="5524499" y="3902389"/>
              <a:ext cx="2057397" cy="1666816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3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44" name="Straight Connector 143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45" name="Group 144"/>
          <p:cNvGrpSpPr/>
          <p:nvPr/>
        </p:nvGrpSpPr>
        <p:grpSpPr>
          <a:xfrm>
            <a:off x="5671609" y="3376286"/>
            <a:ext cx="576793" cy="207454"/>
            <a:chOff x="5229859" y="4734520"/>
            <a:chExt cx="2667000" cy="83468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6" name="Freeform 759"/>
            <p:cNvSpPr>
              <a:spLocks/>
            </p:cNvSpPr>
            <p:nvPr/>
          </p:nvSpPr>
          <p:spPr bwMode="auto">
            <a:xfrm>
              <a:off x="5524499" y="4734520"/>
              <a:ext cx="2057397" cy="83468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7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48" name="Straight Connector 147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49" name="Group 148"/>
          <p:cNvGrpSpPr/>
          <p:nvPr/>
        </p:nvGrpSpPr>
        <p:grpSpPr>
          <a:xfrm>
            <a:off x="6339216" y="3376601"/>
            <a:ext cx="576793" cy="207138"/>
            <a:chOff x="5229859" y="4735791"/>
            <a:chExt cx="2667000" cy="83341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0" name="Freeform 759"/>
            <p:cNvSpPr>
              <a:spLocks/>
            </p:cNvSpPr>
            <p:nvPr/>
          </p:nvSpPr>
          <p:spPr bwMode="auto">
            <a:xfrm>
              <a:off x="5524499" y="4735791"/>
              <a:ext cx="2057397" cy="833414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1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52" name="Straight Connector 151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53" name="Group 152"/>
          <p:cNvGrpSpPr/>
          <p:nvPr/>
        </p:nvGrpSpPr>
        <p:grpSpPr>
          <a:xfrm>
            <a:off x="6994879" y="3169467"/>
            <a:ext cx="576793" cy="413639"/>
            <a:chOff x="5229859" y="3904936"/>
            <a:chExt cx="2667000" cy="166427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4" name="Freeform 759"/>
            <p:cNvSpPr>
              <a:spLocks/>
            </p:cNvSpPr>
            <p:nvPr/>
          </p:nvSpPr>
          <p:spPr bwMode="auto">
            <a:xfrm>
              <a:off x="5524499" y="3904936"/>
              <a:ext cx="2057397" cy="1664273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5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56" name="Straight Connector 155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sp>
        <p:nvSpPr>
          <p:cNvPr id="157" name="TextBox 156"/>
          <p:cNvSpPr txBox="1"/>
          <p:nvPr/>
        </p:nvSpPr>
        <p:spPr>
          <a:xfrm>
            <a:off x="5219131" y="1848079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1</a:t>
            </a:r>
            <a:endParaRPr lang="en-US" sz="1100" dirty="0"/>
          </a:p>
        </p:txBody>
      </p:sp>
      <p:sp>
        <p:nvSpPr>
          <p:cNvPr id="158" name="TextBox 157"/>
          <p:cNvSpPr txBox="1"/>
          <p:nvPr/>
        </p:nvSpPr>
        <p:spPr>
          <a:xfrm>
            <a:off x="5811522" y="1848079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</a:t>
            </a:r>
            <a:endParaRPr lang="en-US" sz="1100" dirty="0"/>
          </a:p>
        </p:txBody>
      </p:sp>
      <p:sp>
        <p:nvSpPr>
          <p:cNvPr id="159" name="TextBox 158"/>
          <p:cNvSpPr txBox="1"/>
          <p:nvPr/>
        </p:nvSpPr>
        <p:spPr>
          <a:xfrm>
            <a:off x="6475762" y="1848079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10</a:t>
            </a:r>
            <a:endParaRPr lang="en-US" sz="1100" dirty="0"/>
          </a:p>
        </p:txBody>
      </p:sp>
      <p:sp>
        <p:nvSpPr>
          <p:cNvPr id="160" name="TextBox 159"/>
          <p:cNvSpPr txBox="1"/>
          <p:nvPr/>
        </p:nvSpPr>
        <p:spPr>
          <a:xfrm>
            <a:off x="7021277" y="1848079"/>
            <a:ext cx="6429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50</a:t>
            </a:r>
            <a:endParaRPr lang="en-US" sz="1100" dirty="0"/>
          </a:p>
        </p:txBody>
      </p:sp>
      <p:sp>
        <p:nvSpPr>
          <p:cNvPr id="161" name="TextBox 160"/>
          <p:cNvSpPr txBox="1"/>
          <p:nvPr/>
        </p:nvSpPr>
        <p:spPr>
          <a:xfrm>
            <a:off x="7772400" y="1952623"/>
            <a:ext cx="12954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External Calibration Samples</a:t>
            </a:r>
            <a:endParaRPr lang="en-US" sz="1100" dirty="0"/>
          </a:p>
        </p:txBody>
      </p:sp>
      <p:sp>
        <p:nvSpPr>
          <p:cNvPr id="162" name="Right Brace 161"/>
          <p:cNvSpPr/>
          <p:nvPr/>
        </p:nvSpPr>
        <p:spPr>
          <a:xfrm>
            <a:off x="7772400" y="1937859"/>
            <a:ext cx="228600" cy="74573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TextBox 162"/>
          <p:cNvSpPr txBox="1"/>
          <p:nvPr/>
        </p:nvSpPr>
        <p:spPr>
          <a:xfrm>
            <a:off x="7763985" y="3048651"/>
            <a:ext cx="129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Unknown</a:t>
            </a:r>
          </a:p>
          <a:p>
            <a:pPr algn="ctr"/>
            <a:r>
              <a:rPr lang="en-US" sz="1100" dirty="0" smtClean="0"/>
              <a:t>Samples</a:t>
            </a:r>
            <a:endParaRPr lang="en-US" sz="1100" dirty="0"/>
          </a:p>
        </p:txBody>
      </p:sp>
      <p:sp>
        <p:nvSpPr>
          <p:cNvPr id="164" name="Right Brace 163"/>
          <p:cNvSpPr/>
          <p:nvPr/>
        </p:nvSpPr>
        <p:spPr>
          <a:xfrm>
            <a:off x="7763985" y="2885872"/>
            <a:ext cx="228600" cy="74573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extBox 164"/>
          <p:cNvSpPr txBox="1"/>
          <p:nvPr/>
        </p:nvSpPr>
        <p:spPr>
          <a:xfrm>
            <a:off x="5150020" y="2873811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66" name="TextBox 165"/>
          <p:cNvSpPr txBox="1"/>
          <p:nvPr/>
        </p:nvSpPr>
        <p:spPr>
          <a:xfrm>
            <a:off x="5742411" y="2873811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67" name="TextBox 166"/>
          <p:cNvSpPr txBox="1"/>
          <p:nvPr/>
        </p:nvSpPr>
        <p:spPr>
          <a:xfrm>
            <a:off x="6406651" y="2873811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68" name="TextBox 167"/>
          <p:cNvSpPr txBox="1"/>
          <p:nvPr/>
        </p:nvSpPr>
        <p:spPr>
          <a:xfrm>
            <a:off x="6989490" y="2873811"/>
            <a:ext cx="6429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69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66CC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algn="ctr"/>
            <a:r>
              <a:rPr lang="en-US" dirty="0" smtClean="0"/>
              <a:t>External Calibration: Multipoint</a:t>
            </a:r>
            <a:endParaRPr lang="en-US" dirty="0"/>
          </a:p>
        </p:txBody>
      </p:sp>
      <p:sp>
        <p:nvSpPr>
          <p:cNvPr id="170" name="TextBox 169"/>
          <p:cNvSpPr txBox="1"/>
          <p:nvPr/>
        </p:nvSpPr>
        <p:spPr>
          <a:xfrm>
            <a:off x="926675" y="842016"/>
            <a:ext cx="4919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Qualified protein calibrator added to blank matrix</a:t>
            </a:r>
            <a:endParaRPr lang="en-US" dirty="0"/>
          </a:p>
        </p:txBody>
      </p:sp>
      <p:sp>
        <p:nvSpPr>
          <p:cNvPr id="214" name="TextBox 213"/>
          <p:cNvSpPr txBox="1"/>
          <p:nvPr/>
        </p:nvSpPr>
        <p:spPr>
          <a:xfrm>
            <a:off x="2659896" y="2098474"/>
            <a:ext cx="2043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b="1" i="1" u="sng" kern="0" dirty="0" smtClean="0">
                <a:solidFill>
                  <a:sysClr val="windowText" lastClr="000000"/>
                </a:solidFill>
                <a:latin typeface="+mj-lt"/>
                <a:cs typeface="Arial" pitchFamily="34" charset="0"/>
              </a:rPr>
              <a:t>constant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cs typeface="Arial" pitchFamily="34" charset="0"/>
              </a:rPr>
              <a:t> amount of </a:t>
            </a:r>
          </a:p>
          <a:p>
            <a:pPr algn="ctr"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cs typeface="Arial" pitchFamily="34" charset="0"/>
              </a:rPr>
              <a:t>internal standard</a:t>
            </a:r>
            <a:endParaRPr lang="en-US" sz="1200" kern="0" dirty="0">
              <a:solidFill>
                <a:sysClr val="windowText" lastClr="00000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215" name="Straight Arrow Connector 214"/>
          <p:cNvCxnSpPr/>
          <p:nvPr/>
        </p:nvCxnSpPr>
        <p:spPr>
          <a:xfrm>
            <a:off x="3681458" y="2524330"/>
            <a:ext cx="0" cy="27432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216" name="Rectangle 215"/>
          <p:cNvSpPr/>
          <p:nvPr/>
        </p:nvSpPr>
        <p:spPr>
          <a:xfrm>
            <a:off x="316992" y="4228455"/>
            <a:ext cx="850741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Pitfalls:</a:t>
            </a: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“Blank Matrix” must be essentially identical to sample matrix (requires verification)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Qualified protein should have same structure as endogenous protein (size, conformation, PTMs,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External calibrators should be processed in parallel with unknown samples (added cost/time).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External calibrators </a:t>
            </a:r>
            <a:r>
              <a:rPr lang="en-US" u="sng" dirty="0" smtClean="0"/>
              <a:t>must</a:t>
            </a:r>
            <a:r>
              <a:rPr lang="en-US" dirty="0" smtClean="0"/>
              <a:t> be stable </a:t>
            </a:r>
          </a:p>
        </p:txBody>
      </p:sp>
    </p:spTree>
    <p:extLst>
      <p:ext uri="{BB962C8B-B14F-4D97-AF65-F5344CB8AC3E}">
        <p14:creationId xmlns:p14="http://schemas.microsoft.com/office/powerpoint/2010/main" val="911071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Rectangle 170"/>
          <p:cNvSpPr/>
          <p:nvPr/>
        </p:nvSpPr>
        <p:spPr>
          <a:xfrm>
            <a:off x="1356631" y="4453222"/>
            <a:ext cx="2456394" cy="19613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TextBox 180"/>
          <p:cNvSpPr txBox="1"/>
          <p:nvPr/>
        </p:nvSpPr>
        <p:spPr>
          <a:xfrm>
            <a:off x="2457233" y="5238092"/>
            <a:ext cx="1516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y=(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m×x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)+0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2289025" y="5542892"/>
            <a:ext cx="18725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x=y/m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5141509" y="4433352"/>
            <a:ext cx="2456394" cy="19613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/>
          <p:cNvSpPr txBox="1"/>
          <p:nvPr/>
        </p:nvSpPr>
        <p:spPr>
          <a:xfrm>
            <a:off x="6242111" y="5218222"/>
            <a:ext cx="1516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y=(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m×x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)+0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6073903" y="5523022"/>
            <a:ext cx="18725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x=y/m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2" name="Straight Arrow Connector 1"/>
          <p:cNvCxnSpPr/>
          <p:nvPr/>
        </p:nvCxnSpPr>
        <p:spPr>
          <a:xfrm>
            <a:off x="2792156" y="2819980"/>
            <a:ext cx="1974800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grpSp>
        <p:nvGrpSpPr>
          <p:cNvPr id="4" name="Group 2831"/>
          <p:cNvGrpSpPr>
            <a:grpSpLocks/>
          </p:cNvGrpSpPr>
          <p:nvPr/>
        </p:nvGrpSpPr>
        <p:grpSpPr bwMode="auto">
          <a:xfrm>
            <a:off x="465565" y="2426513"/>
            <a:ext cx="147320" cy="441960"/>
            <a:chOff x="1382372" y="1792465"/>
            <a:chExt cx="184160" cy="537705"/>
          </a:xfrm>
        </p:grpSpPr>
        <p:sp>
          <p:nvSpPr>
            <p:cNvPr id="5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1" name="Group 2831"/>
          <p:cNvGrpSpPr>
            <a:grpSpLocks/>
          </p:cNvGrpSpPr>
          <p:nvPr/>
        </p:nvGrpSpPr>
        <p:grpSpPr bwMode="auto">
          <a:xfrm>
            <a:off x="732928" y="2331807"/>
            <a:ext cx="147320" cy="441960"/>
            <a:chOff x="1382372" y="1792465"/>
            <a:chExt cx="184160" cy="537705"/>
          </a:xfrm>
        </p:grpSpPr>
        <p:sp>
          <p:nvSpPr>
            <p:cNvPr id="72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3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4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5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6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7" name="Group 2831"/>
          <p:cNvGrpSpPr>
            <a:grpSpLocks/>
          </p:cNvGrpSpPr>
          <p:nvPr/>
        </p:nvGrpSpPr>
        <p:grpSpPr bwMode="auto">
          <a:xfrm>
            <a:off x="1010968" y="2224925"/>
            <a:ext cx="147320" cy="441960"/>
            <a:chOff x="1382372" y="1792465"/>
            <a:chExt cx="184160" cy="537705"/>
          </a:xfrm>
        </p:grpSpPr>
        <p:sp>
          <p:nvSpPr>
            <p:cNvPr id="78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9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0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1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2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3" name="Group 2831"/>
          <p:cNvGrpSpPr>
            <a:grpSpLocks/>
          </p:cNvGrpSpPr>
          <p:nvPr/>
        </p:nvGrpSpPr>
        <p:grpSpPr bwMode="auto">
          <a:xfrm>
            <a:off x="1299160" y="2118179"/>
            <a:ext cx="147320" cy="441960"/>
            <a:chOff x="1382372" y="1792465"/>
            <a:chExt cx="184160" cy="537705"/>
          </a:xfrm>
        </p:grpSpPr>
        <p:sp>
          <p:nvSpPr>
            <p:cNvPr id="84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5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6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7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8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372281" y="2879298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</a:t>
            </a:r>
            <a:endParaRPr lang="en-US" sz="1100" dirty="0"/>
          </a:p>
        </p:txBody>
      </p:sp>
      <p:sp>
        <p:nvSpPr>
          <p:cNvPr id="90" name="TextBox 89"/>
          <p:cNvSpPr txBox="1"/>
          <p:nvPr/>
        </p:nvSpPr>
        <p:spPr>
          <a:xfrm>
            <a:off x="637551" y="2773767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</a:t>
            </a:r>
            <a:endParaRPr lang="en-US" sz="1100" dirty="0"/>
          </a:p>
        </p:txBody>
      </p:sp>
      <p:sp>
        <p:nvSpPr>
          <p:cNvPr id="91" name="TextBox 90"/>
          <p:cNvSpPr txBox="1"/>
          <p:nvPr/>
        </p:nvSpPr>
        <p:spPr>
          <a:xfrm>
            <a:off x="915599" y="2680155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</a:t>
            </a:r>
            <a:endParaRPr lang="en-US" sz="1100" dirty="0"/>
          </a:p>
        </p:txBody>
      </p:sp>
      <p:sp>
        <p:nvSpPr>
          <p:cNvPr id="92" name="TextBox 91"/>
          <p:cNvSpPr txBox="1"/>
          <p:nvPr/>
        </p:nvSpPr>
        <p:spPr>
          <a:xfrm>
            <a:off x="1073485" y="2582980"/>
            <a:ext cx="6429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 </a:t>
            </a:r>
            <a:endParaRPr lang="en-US" sz="1100" dirty="0"/>
          </a:p>
        </p:txBody>
      </p:sp>
      <p:grpSp>
        <p:nvGrpSpPr>
          <p:cNvPr id="93" name="Group 2831"/>
          <p:cNvGrpSpPr>
            <a:grpSpLocks/>
          </p:cNvGrpSpPr>
          <p:nvPr/>
        </p:nvGrpSpPr>
        <p:grpSpPr bwMode="auto">
          <a:xfrm>
            <a:off x="487967" y="3221417"/>
            <a:ext cx="147320" cy="441960"/>
            <a:chOff x="1382372" y="1792465"/>
            <a:chExt cx="184160" cy="537705"/>
          </a:xfrm>
        </p:grpSpPr>
        <p:sp>
          <p:nvSpPr>
            <p:cNvPr id="94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5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6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7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8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9" name="Group 2831"/>
          <p:cNvGrpSpPr>
            <a:grpSpLocks/>
          </p:cNvGrpSpPr>
          <p:nvPr/>
        </p:nvGrpSpPr>
        <p:grpSpPr bwMode="auto">
          <a:xfrm>
            <a:off x="755330" y="3126711"/>
            <a:ext cx="147320" cy="441960"/>
            <a:chOff x="1382372" y="1792465"/>
            <a:chExt cx="184160" cy="537705"/>
          </a:xfrm>
        </p:grpSpPr>
        <p:sp>
          <p:nvSpPr>
            <p:cNvPr id="100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1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2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3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4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5" name="Group 2831"/>
          <p:cNvGrpSpPr>
            <a:grpSpLocks/>
          </p:cNvGrpSpPr>
          <p:nvPr/>
        </p:nvGrpSpPr>
        <p:grpSpPr bwMode="auto">
          <a:xfrm>
            <a:off x="1033370" y="3019829"/>
            <a:ext cx="147320" cy="441960"/>
            <a:chOff x="1382372" y="1792465"/>
            <a:chExt cx="184160" cy="537705"/>
          </a:xfrm>
        </p:grpSpPr>
        <p:sp>
          <p:nvSpPr>
            <p:cNvPr id="106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7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8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9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0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392380" y="3716717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12" name="TextBox 111"/>
          <p:cNvSpPr txBox="1"/>
          <p:nvPr/>
        </p:nvSpPr>
        <p:spPr>
          <a:xfrm>
            <a:off x="666895" y="3593532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13" name="TextBox 112"/>
          <p:cNvSpPr txBox="1"/>
          <p:nvPr/>
        </p:nvSpPr>
        <p:spPr>
          <a:xfrm>
            <a:off x="942716" y="3468704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14" name="TextBox 113"/>
          <p:cNvSpPr txBox="1"/>
          <p:nvPr/>
        </p:nvSpPr>
        <p:spPr>
          <a:xfrm>
            <a:off x="1600200" y="2113621"/>
            <a:ext cx="12954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External Calibration Replicates</a:t>
            </a:r>
            <a:endParaRPr lang="en-US" sz="1100" dirty="0"/>
          </a:p>
        </p:txBody>
      </p:sp>
      <p:sp>
        <p:nvSpPr>
          <p:cNvPr id="115" name="TextBox 114"/>
          <p:cNvSpPr txBox="1"/>
          <p:nvPr/>
        </p:nvSpPr>
        <p:spPr>
          <a:xfrm>
            <a:off x="1600200" y="3099069"/>
            <a:ext cx="129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Unknown</a:t>
            </a:r>
          </a:p>
          <a:p>
            <a:pPr algn="ctr"/>
            <a:r>
              <a:rPr lang="en-US" sz="1100" dirty="0" smtClean="0"/>
              <a:t>Test Samples</a:t>
            </a:r>
            <a:endParaRPr lang="en-US" sz="1100" dirty="0"/>
          </a:p>
        </p:txBody>
      </p:sp>
      <p:sp>
        <p:nvSpPr>
          <p:cNvPr id="116" name="Right Brace 115"/>
          <p:cNvSpPr/>
          <p:nvPr/>
        </p:nvSpPr>
        <p:spPr>
          <a:xfrm>
            <a:off x="1600200" y="2098857"/>
            <a:ext cx="228600" cy="74573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ight Brace 116"/>
          <p:cNvSpPr/>
          <p:nvPr/>
        </p:nvSpPr>
        <p:spPr>
          <a:xfrm>
            <a:off x="1600200" y="2936290"/>
            <a:ext cx="228600" cy="74573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8" name="Group 2831"/>
          <p:cNvGrpSpPr>
            <a:grpSpLocks/>
          </p:cNvGrpSpPr>
          <p:nvPr/>
        </p:nvGrpSpPr>
        <p:grpSpPr bwMode="auto">
          <a:xfrm>
            <a:off x="1314667" y="2912308"/>
            <a:ext cx="147320" cy="441960"/>
            <a:chOff x="1382372" y="1792465"/>
            <a:chExt cx="184160" cy="537705"/>
          </a:xfrm>
        </p:grpSpPr>
        <p:sp>
          <p:nvSpPr>
            <p:cNvPr id="119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0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1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2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3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24" name="TextBox 123"/>
          <p:cNvSpPr txBox="1"/>
          <p:nvPr/>
        </p:nvSpPr>
        <p:spPr>
          <a:xfrm>
            <a:off x="1223386" y="3353496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grpSp>
        <p:nvGrpSpPr>
          <p:cNvPr id="125" name="Group 124"/>
          <p:cNvGrpSpPr/>
          <p:nvPr/>
        </p:nvGrpSpPr>
        <p:grpSpPr>
          <a:xfrm>
            <a:off x="5057066" y="2484392"/>
            <a:ext cx="576793" cy="245155"/>
            <a:chOff x="5229859" y="4616003"/>
            <a:chExt cx="2667000" cy="9863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6" name="Freeform 759"/>
            <p:cNvSpPr>
              <a:spLocks/>
            </p:cNvSpPr>
            <p:nvPr/>
          </p:nvSpPr>
          <p:spPr bwMode="auto">
            <a:xfrm>
              <a:off x="5524499" y="4616003"/>
              <a:ext cx="2057397" cy="953206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7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28" name="Straight Connector 127"/>
            <p:cNvCxnSpPr/>
            <p:nvPr/>
          </p:nvCxnSpPr>
          <p:spPr>
            <a:xfrm>
              <a:off x="5229859" y="5602383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29" name="Group 128"/>
          <p:cNvGrpSpPr/>
          <p:nvPr/>
        </p:nvGrpSpPr>
        <p:grpSpPr>
          <a:xfrm>
            <a:off x="5690803" y="2452691"/>
            <a:ext cx="576793" cy="276857"/>
            <a:chOff x="5229859" y="4488451"/>
            <a:chExt cx="2667000" cy="111393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0" name="Freeform 759"/>
            <p:cNvSpPr>
              <a:spLocks/>
            </p:cNvSpPr>
            <p:nvPr/>
          </p:nvSpPr>
          <p:spPr bwMode="auto">
            <a:xfrm>
              <a:off x="5524499" y="4488451"/>
              <a:ext cx="2057397" cy="1080758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32" name="Straight Connector 131"/>
            <p:cNvCxnSpPr/>
            <p:nvPr/>
          </p:nvCxnSpPr>
          <p:spPr>
            <a:xfrm>
              <a:off x="5229859" y="5602383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33" name="Group 132"/>
          <p:cNvGrpSpPr/>
          <p:nvPr/>
        </p:nvGrpSpPr>
        <p:grpSpPr>
          <a:xfrm>
            <a:off x="6358410" y="2488367"/>
            <a:ext cx="576793" cy="241181"/>
            <a:chOff x="5229859" y="4631993"/>
            <a:chExt cx="2667000" cy="97039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4" name="Freeform 759"/>
            <p:cNvSpPr>
              <a:spLocks/>
            </p:cNvSpPr>
            <p:nvPr/>
          </p:nvSpPr>
          <p:spPr bwMode="auto">
            <a:xfrm>
              <a:off x="5524499" y="4631993"/>
              <a:ext cx="2057397" cy="937212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5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36" name="Straight Connector 135"/>
            <p:cNvCxnSpPr/>
            <p:nvPr/>
          </p:nvCxnSpPr>
          <p:spPr>
            <a:xfrm>
              <a:off x="5229859" y="5602383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37" name="Group 136"/>
          <p:cNvGrpSpPr/>
          <p:nvPr/>
        </p:nvGrpSpPr>
        <p:grpSpPr>
          <a:xfrm>
            <a:off x="7014073" y="2426513"/>
            <a:ext cx="576793" cy="303035"/>
            <a:chOff x="5229859" y="4349950"/>
            <a:chExt cx="2667000" cy="121925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8" name="Freeform 759"/>
            <p:cNvSpPr>
              <a:spLocks/>
            </p:cNvSpPr>
            <p:nvPr/>
          </p:nvSpPr>
          <p:spPr bwMode="auto">
            <a:xfrm>
              <a:off x="5524499" y="4349950"/>
              <a:ext cx="2057397" cy="1219259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9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40" name="Straight Connector 139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41" name="Group 140"/>
          <p:cNvGrpSpPr/>
          <p:nvPr/>
        </p:nvGrpSpPr>
        <p:grpSpPr>
          <a:xfrm>
            <a:off x="5037872" y="3169467"/>
            <a:ext cx="576793" cy="414272"/>
            <a:chOff x="5229859" y="3902389"/>
            <a:chExt cx="2667000" cy="166682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2" name="Freeform 759"/>
            <p:cNvSpPr>
              <a:spLocks/>
            </p:cNvSpPr>
            <p:nvPr/>
          </p:nvSpPr>
          <p:spPr bwMode="auto">
            <a:xfrm>
              <a:off x="5524499" y="3902389"/>
              <a:ext cx="2057397" cy="1666816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3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44" name="Straight Connector 143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45" name="Group 144"/>
          <p:cNvGrpSpPr/>
          <p:nvPr/>
        </p:nvGrpSpPr>
        <p:grpSpPr>
          <a:xfrm>
            <a:off x="5671609" y="3376286"/>
            <a:ext cx="576793" cy="207454"/>
            <a:chOff x="5229859" y="4734520"/>
            <a:chExt cx="2667000" cy="83468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6" name="Freeform 759"/>
            <p:cNvSpPr>
              <a:spLocks/>
            </p:cNvSpPr>
            <p:nvPr/>
          </p:nvSpPr>
          <p:spPr bwMode="auto">
            <a:xfrm>
              <a:off x="5524499" y="4734520"/>
              <a:ext cx="2057397" cy="83468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7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48" name="Straight Connector 147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49" name="Group 148"/>
          <p:cNvGrpSpPr/>
          <p:nvPr/>
        </p:nvGrpSpPr>
        <p:grpSpPr>
          <a:xfrm>
            <a:off x="6339216" y="3376601"/>
            <a:ext cx="576793" cy="207138"/>
            <a:chOff x="5229859" y="4735791"/>
            <a:chExt cx="2667000" cy="83341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0" name="Freeform 759"/>
            <p:cNvSpPr>
              <a:spLocks/>
            </p:cNvSpPr>
            <p:nvPr/>
          </p:nvSpPr>
          <p:spPr bwMode="auto">
            <a:xfrm>
              <a:off x="5524499" y="4735791"/>
              <a:ext cx="2057397" cy="833414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1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52" name="Straight Connector 151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53" name="Group 152"/>
          <p:cNvGrpSpPr/>
          <p:nvPr/>
        </p:nvGrpSpPr>
        <p:grpSpPr>
          <a:xfrm>
            <a:off x="6994879" y="3169467"/>
            <a:ext cx="576793" cy="413639"/>
            <a:chOff x="5229859" y="3904936"/>
            <a:chExt cx="2667000" cy="166427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4" name="Freeform 759"/>
            <p:cNvSpPr>
              <a:spLocks/>
            </p:cNvSpPr>
            <p:nvPr/>
          </p:nvSpPr>
          <p:spPr bwMode="auto">
            <a:xfrm>
              <a:off x="5524499" y="3904936"/>
              <a:ext cx="2057397" cy="1664273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5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56" name="Straight Connector 155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sp>
        <p:nvSpPr>
          <p:cNvPr id="157" name="TextBox 156"/>
          <p:cNvSpPr txBox="1"/>
          <p:nvPr/>
        </p:nvSpPr>
        <p:spPr>
          <a:xfrm>
            <a:off x="5219131" y="1848079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</a:t>
            </a:r>
            <a:endParaRPr lang="en-US" sz="1100" dirty="0"/>
          </a:p>
        </p:txBody>
      </p:sp>
      <p:sp>
        <p:nvSpPr>
          <p:cNvPr id="158" name="TextBox 157"/>
          <p:cNvSpPr txBox="1"/>
          <p:nvPr/>
        </p:nvSpPr>
        <p:spPr>
          <a:xfrm>
            <a:off x="5811522" y="1848079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</a:t>
            </a:r>
            <a:endParaRPr lang="en-US" sz="1100" dirty="0"/>
          </a:p>
        </p:txBody>
      </p:sp>
      <p:sp>
        <p:nvSpPr>
          <p:cNvPr id="159" name="TextBox 158"/>
          <p:cNvSpPr txBox="1"/>
          <p:nvPr/>
        </p:nvSpPr>
        <p:spPr>
          <a:xfrm>
            <a:off x="6475762" y="1848079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</a:t>
            </a:r>
            <a:endParaRPr lang="en-US" sz="1100" dirty="0"/>
          </a:p>
        </p:txBody>
      </p:sp>
      <p:sp>
        <p:nvSpPr>
          <p:cNvPr id="160" name="TextBox 159"/>
          <p:cNvSpPr txBox="1"/>
          <p:nvPr/>
        </p:nvSpPr>
        <p:spPr>
          <a:xfrm>
            <a:off x="7021277" y="1848079"/>
            <a:ext cx="6429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</a:t>
            </a:r>
            <a:endParaRPr lang="en-US" sz="1100" dirty="0"/>
          </a:p>
        </p:txBody>
      </p:sp>
      <p:sp>
        <p:nvSpPr>
          <p:cNvPr id="161" name="TextBox 160"/>
          <p:cNvSpPr txBox="1"/>
          <p:nvPr/>
        </p:nvSpPr>
        <p:spPr>
          <a:xfrm>
            <a:off x="7772400" y="1952623"/>
            <a:ext cx="12954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External Calibration Samples</a:t>
            </a:r>
            <a:endParaRPr lang="en-US" sz="1100" dirty="0"/>
          </a:p>
        </p:txBody>
      </p:sp>
      <p:sp>
        <p:nvSpPr>
          <p:cNvPr id="162" name="Right Brace 161"/>
          <p:cNvSpPr/>
          <p:nvPr/>
        </p:nvSpPr>
        <p:spPr>
          <a:xfrm>
            <a:off x="7772400" y="1937859"/>
            <a:ext cx="228600" cy="74573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TextBox 162"/>
          <p:cNvSpPr txBox="1"/>
          <p:nvPr/>
        </p:nvSpPr>
        <p:spPr>
          <a:xfrm>
            <a:off x="7763985" y="3048651"/>
            <a:ext cx="129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Unknown</a:t>
            </a:r>
          </a:p>
          <a:p>
            <a:pPr algn="ctr"/>
            <a:r>
              <a:rPr lang="en-US" sz="1100" dirty="0" smtClean="0"/>
              <a:t>Samples</a:t>
            </a:r>
            <a:endParaRPr lang="en-US" sz="1100" dirty="0"/>
          </a:p>
        </p:txBody>
      </p:sp>
      <p:sp>
        <p:nvSpPr>
          <p:cNvPr id="164" name="Right Brace 163"/>
          <p:cNvSpPr/>
          <p:nvPr/>
        </p:nvSpPr>
        <p:spPr>
          <a:xfrm>
            <a:off x="7763985" y="2885872"/>
            <a:ext cx="228600" cy="74573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extBox 164"/>
          <p:cNvSpPr txBox="1"/>
          <p:nvPr/>
        </p:nvSpPr>
        <p:spPr>
          <a:xfrm>
            <a:off x="5150020" y="2873811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66" name="TextBox 165"/>
          <p:cNvSpPr txBox="1"/>
          <p:nvPr/>
        </p:nvSpPr>
        <p:spPr>
          <a:xfrm>
            <a:off x="5742411" y="2873811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67" name="TextBox 166"/>
          <p:cNvSpPr txBox="1"/>
          <p:nvPr/>
        </p:nvSpPr>
        <p:spPr>
          <a:xfrm>
            <a:off x="6406651" y="2873811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68" name="TextBox 167"/>
          <p:cNvSpPr txBox="1"/>
          <p:nvPr/>
        </p:nvSpPr>
        <p:spPr>
          <a:xfrm>
            <a:off x="6989490" y="2873811"/>
            <a:ext cx="6429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69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66CC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algn="ctr"/>
            <a:r>
              <a:rPr lang="en-US" dirty="0" smtClean="0"/>
              <a:t>External Calibration: Single-point</a:t>
            </a:r>
            <a:endParaRPr lang="en-US" dirty="0"/>
          </a:p>
        </p:txBody>
      </p:sp>
      <p:sp>
        <p:nvSpPr>
          <p:cNvPr id="170" name="TextBox 169"/>
          <p:cNvSpPr txBox="1"/>
          <p:nvPr/>
        </p:nvSpPr>
        <p:spPr>
          <a:xfrm>
            <a:off x="926675" y="842016"/>
            <a:ext cx="4919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Qualified protein calibrator added to blank matrix</a:t>
            </a:r>
            <a:endParaRPr lang="en-US" dirty="0"/>
          </a:p>
        </p:txBody>
      </p:sp>
      <p:cxnSp>
        <p:nvCxnSpPr>
          <p:cNvPr id="172" name="Straight Connector 171"/>
          <p:cNvCxnSpPr/>
          <p:nvPr/>
        </p:nvCxnSpPr>
        <p:spPr>
          <a:xfrm flipV="1">
            <a:off x="2225040" y="4743450"/>
            <a:ext cx="1092835" cy="108585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dash"/>
          </a:ln>
          <a:effectLst/>
        </p:spPr>
      </p:cxnSp>
      <p:cxnSp>
        <p:nvCxnSpPr>
          <p:cNvPr id="173" name="Straight Connector 172"/>
          <p:cNvCxnSpPr/>
          <p:nvPr/>
        </p:nvCxnSpPr>
        <p:spPr>
          <a:xfrm>
            <a:off x="2219053" y="5839842"/>
            <a:ext cx="1143637" cy="0"/>
          </a:xfrm>
          <a:prstGeom prst="line">
            <a:avLst/>
          </a:prstGeom>
          <a:noFill/>
          <a:ln w="15875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sp>
        <p:nvSpPr>
          <p:cNvPr id="174" name="Oval 173"/>
          <p:cNvSpPr/>
          <p:nvPr/>
        </p:nvSpPr>
        <p:spPr>
          <a:xfrm flipH="1">
            <a:off x="2552952" y="5394140"/>
            <a:ext cx="91440" cy="914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D8D8D8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5" name="Oval 174"/>
          <p:cNvSpPr/>
          <p:nvPr/>
        </p:nvSpPr>
        <p:spPr>
          <a:xfrm flipH="1">
            <a:off x="2552952" y="5478388"/>
            <a:ext cx="91440" cy="914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D8D8D8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6" name="Oval 175"/>
          <p:cNvSpPr/>
          <p:nvPr/>
        </p:nvSpPr>
        <p:spPr>
          <a:xfrm flipH="1">
            <a:off x="2552952" y="5337753"/>
            <a:ext cx="91440" cy="914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D8D8D8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7" name="Oval 176"/>
          <p:cNvSpPr/>
          <p:nvPr/>
        </p:nvSpPr>
        <p:spPr>
          <a:xfrm flipH="1">
            <a:off x="2552952" y="5414010"/>
            <a:ext cx="91440" cy="914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D8D8D8"/>
              </a:solidFill>
              <a:effectLst/>
              <a:uLnTx/>
              <a:uFillTx/>
              <a:latin typeface="+mj-lt"/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2219053" y="4696842"/>
            <a:ext cx="0" cy="1143000"/>
          </a:xfrm>
          <a:prstGeom prst="line">
            <a:avLst/>
          </a:prstGeom>
          <a:noFill/>
          <a:ln w="15875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sp>
        <p:nvSpPr>
          <p:cNvPr id="179" name="TextBox 178"/>
          <p:cNvSpPr txBox="1"/>
          <p:nvPr/>
        </p:nvSpPr>
        <p:spPr>
          <a:xfrm>
            <a:off x="2102978" y="5940461"/>
            <a:ext cx="129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“known” Protein Amount</a:t>
            </a:r>
            <a:endParaRPr lang="en-US" sz="1100" dirty="0"/>
          </a:p>
        </p:txBody>
      </p:sp>
      <p:sp>
        <p:nvSpPr>
          <p:cNvPr id="180" name="TextBox 179"/>
          <p:cNvSpPr txBox="1"/>
          <p:nvPr/>
        </p:nvSpPr>
        <p:spPr>
          <a:xfrm rot="16200000">
            <a:off x="1015655" y="5074506"/>
            <a:ext cx="14779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NAT Intensity</a:t>
            </a:r>
            <a:endParaRPr lang="en-US" sz="1100" dirty="0"/>
          </a:p>
        </p:txBody>
      </p:sp>
      <p:sp>
        <p:nvSpPr>
          <p:cNvPr id="182" name="TextBox 181"/>
          <p:cNvSpPr txBox="1"/>
          <p:nvPr/>
        </p:nvSpPr>
        <p:spPr>
          <a:xfrm>
            <a:off x="2205430" y="5802273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1</a:t>
            </a:r>
            <a:endParaRPr lang="en-US" sz="1100" dirty="0"/>
          </a:p>
        </p:txBody>
      </p:sp>
      <p:sp>
        <p:nvSpPr>
          <p:cNvPr id="183" name="TextBox 182"/>
          <p:cNvSpPr txBox="1"/>
          <p:nvPr/>
        </p:nvSpPr>
        <p:spPr>
          <a:xfrm>
            <a:off x="2429974" y="5802273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</a:t>
            </a:r>
            <a:endParaRPr lang="en-US" sz="1100" dirty="0"/>
          </a:p>
        </p:txBody>
      </p:sp>
      <p:sp>
        <p:nvSpPr>
          <p:cNvPr id="184" name="TextBox 183"/>
          <p:cNvSpPr txBox="1"/>
          <p:nvPr/>
        </p:nvSpPr>
        <p:spPr>
          <a:xfrm>
            <a:off x="2756209" y="5802273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10</a:t>
            </a:r>
            <a:endParaRPr lang="en-US" sz="1100" dirty="0"/>
          </a:p>
        </p:txBody>
      </p:sp>
      <p:sp>
        <p:nvSpPr>
          <p:cNvPr id="185" name="TextBox 184"/>
          <p:cNvSpPr txBox="1"/>
          <p:nvPr/>
        </p:nvSpPr>
        <p:spPr>
          <a:xfrm>
            <a:off x="3002250" y="5802273"/>
            <a:ext cx="6429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50</a:t>
            </a:r>
            <a:endParaRPr lang="en-US" sz="1100" dirty="0"/>
          </a:p>
        </p:txBody>
      </p:sp>
      <p:sp>
        <p:nvSpPr>
          <p:cNvPr id="186" name="TextBox 185"/>
          <p:cNvSpPr txBox="1"/>
          <p:nvPr/>
        </p:nvSpPr>
        <p:spPr>
          <a:xfrm>
            <a:off x="1903913" y="5328925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4</a:t>
            </a:r>
            <a:endParaRPr lang="en-US" sz="1100" dirty="0"/>
          </a:p>
        </p:txBody>
      </p:sp>
      <p:sp>
        <p:nvSpPr>
          <p:cNvPr id="187" name="TextBox 186"/>
          <p:cNvSpPr txBox="1"/>
          <p:nvPr/>
        </p:nvSpPr>
        <p:spPr>
          <a:xfrm>
            <a:off x="1836143" y="5559770"/>
            <a:ext cx="4293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0.8</a:t>
            </a:r>
            <a:endParaRPr lang="en-US" sz="1100" dirty="0"/>
          </a:p>
        </p:txBody>
      </p:sp>
      <p:sp>
        <p:nvSpPr>
          <p:cNvPr id="188" name="TextBox 187"/>
          <p:cNvSpPr txBox="1"/>
          <p:nvPr/>
        </p:nvSpPr>
        <p:spPr>
          <a:xfrm>
            <a:off x="1903913" y="4988147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20</a:t>
            </a:r>
            <a:endParaRPr lang="en-US" sz="1100" dirty="0"/>
          </a:p>
        </p:txBody>
      </p:sp>
      <p:sp>
        <p:nvSpPr>
          <p:cNvPr id="189" name="TextBox 188"/>
          <p:cNvSpPr txBox="1"/>
          <p:nvPr/>
        </p:nvSpPr>
        <p:spPr>
          <a:xfrm>
            <a:off x="1768081" y="4566037"/>
            <a:ext cx="4974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100</a:t>
            </a:r>
            <a:endParaRPr lang="en-US" sz="1100" dirty="0"/>
          </a:p>
        </p:txBody>
      </p:sp>
      <p:cxnSp>
        <p:nvCxnSpPr>
          <p:cNvPr id="193" name="Straight Connector 192"/>
          <p:cNvCxnSpPr/>
          <p:nvPr/>
        </p:nvCxnSpPr>
        <p:spPr>
          <a:xfrm flipV="1">
            <a:off x="6007894" y="4724402"/>
            <a:ext cx="1097756" cy="1095373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dash"/>
          </a:ln>
          <a:effectLst/>
        </p:spPr>
      </p:cxnSp>
      <p:cxnSp>
        <p:nvCxnSpPr>
          <p:cNvPr id="194" name="Straight Connector 193"/>
          <p:cNvCxnSpPr/>
          <p:nvPr/>
        </p:nvCxnSpPr>
        <p:spPr>
          <a:xfrm>
            <a:off x="6003931" y="5819972"/>
            <a:ext cx="1143637" cy="0"/>
          </a:xfrm>
          <a:prstGeom prst="line">
            <a:avLst/>
          </a:prstGeom>
          <a:noFill/>
          <a:ln w="15875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sp>
        <p:nvSpPr>
          <p:cNvPr id="195" name="Oval 194"/>
          <p:cNvSpPr/>
          <p:nvPr/>
        </p:nvSpPr>
        <p:spPr>
          <a:xfrm flipH="1">
            <a:off x="6339462" y="5381041"/>
            <a:ext cx="91440" cy="914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D8D8D8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96" name="Oval 195"/>
          <p:cNvSpPr/>
          <p:nvPr/>
        </p:nvSpPr>
        <p:spPr>
          <a:xfrm flipH="1">
            <a:off x="6339462" y="5419107"/>
            <a:ext cx="91440" cy="914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D8D8D8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97" name="Oval 196"/>
          <p:cNvSpPr/>
          <p:nvPr/>
        </p:nvSpPr>
        <p:spPr>
          <a:xfrm flipH="1">
            <a:off x="6339462" y="5363603"/>
            <a:ext cx="91440" cy="914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D8D8D8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98" name="Oval 197"/>
          <p:cNvSpPr/>
          <p:nvPr/>
        </p:nvSpPr>
        <p:spPr>
          <a:xfrm flipH="1">
            <a:off x="6339462" y="5394140"/>
            <a:ext cx="91440" cy="914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D8D8D8"/>
              </a:solidFill>
              <a:effectLst/>
              <a:uLnTx/>
              <a:uFillTx/>
              <a:latin typeface="+mj-lt"/>
            </a:endParaRPr>
          </a:p>
        </p:txBody>
      </p:sp>
      <p:cxnSp>
        <p:nvCxnSpPr>
          <p:cNvPr id="199" name="Straight Connector 198"/>
          <p:cNvCxnSpPr/>
          <p:nvPr/>
        </p:nvCxnSpPr>
        <p:spPr>
          <a:xfrm>
            <a:off x="6003931" y="4676972"/>
            <a:ext cx="0" cy="1143000"/>
          </a:xfrm>
          <a:prstGeom prst="line">
            <a:avLst/>
          </a:prstGeom>
          <a:noFill/>
          <a:ln w="15875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sp>
        <p:nvSpPr>
          <p:cNvPr id="200" name="TextBox 199"/>
          <p:cNvSpPr txBox="1"/>
          <p:nvPr/>
        </p:nvSpPr>
        <p:spPr>
          <a:xfrm>
            <a:off x="5887856" y="5920591"/>
            <a:ext cx="129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“known” Protein Amount</a:t>
            </a:r>
            <a:endParaRPr lang="en-US" sz="1100" dirty="0"/>
          </a:p>
        </p:txBody>
      </p:sp>
      <p:sp>
        <p:nvSpPr>
          <p:cNvPr id="201" name="TextBox 200"/>
          <p:cNvSpPr txBox="1"/>
          <p:nvPr/>
        </p:nvSpPr>
        <p:spPr>
          <a:xfrm rot="16200000">
            <a:off x="4800533" y="4969998"/>
            <a:ext cx="14779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NAT:SIL </a:t>
            </a:r>
          </a:p>
          <a:p>
            <a:pPr algn="ctr"/>
            <a:r>
              <a:rPr lang="en-US" sz="1100" dirty="0" smtClean="0"/>
              <a:t> Intensity Ratio</a:t>
            </a:r>
            <a:endParaRPr lang="en-US" sz="1100" dirty="0"/>
          </a:p>
        </p:txBody>
      </p:sp>
      <p:sp>
        <p:nvSpPr>
          <p:cNvPr id="203" name="TextBox 202"/>
          <p:cNvSpPr txBox="1"/>
          <p:nvPr/>
        </p:nvSpPr>
        <p:spPr>
          <a:xfrm>
            <a:off x="5990308" y="5782403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1</a:t>
            </a:r>
            <a:endParaRPr lang="en-US" sz="1100" dirty="0"/>
          </a:p>
        </p:txBody>
      </p:sp>
      <p:sp>
        <p:nvSpPr>
          <p:cNvPr id="204" name="TextBox 203"/>
          <p:cNvSpPr txBox="1"/>
          <p:nvPr/>
        </p:nvSpPr>
        <p:spPr>
          <a:xfrm>
            <a:off x="6214852" y="5782403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</a:t>
            </a:r>
            <a:endParaRPr lang="en-US" sz="1100" dirty="0"/>
          </a:p>
        </p:txBody>
      </p:sp>
      <p:sp>
        <p:nvSpPr>
          <p:cNvPr id="205" name="TextBox 204"/>
          <p:cNvSpPr txBox="1"/>
          <p:nvPr/>
        </p:nvSpPr>
        <p:spPr>
          <a:xfrm>
            <a:off x="6541087" y="5782403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10</a:t>
            </a:r>
            <a:endParaRPr lang="en-US" sz="1100" dirty="0"/>
          </a:p>
        </p:txBody>
      </p:sp>
      <p:sp>
        <p:nvSpPr>
          <p:cNvPr id="206" name="TextBox 205"/>
          <p:cNvSpPr txBox="1"/>
          <p:nvPr/>
        </p:nvSpPr>
        <p:spPr>
          <a:xfrm>
            <a:off x="6787128" y="5782403"/>
            <a:ext cx="6429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50</a:t>
            </a:r>
            <a:endParaRPr lang="en-US" sz="1100" dirty="0"/>
          </a:p>
        </p:txBody>
      </p:sp>
      <p:sp>
        <p:nvSpPr>
          <p:cNvPr id="207" name="TextBox 206"/>
          <p:cNvSpPr txBox="1"/>
          <p:nvPr/>
        </p:nvSpPr>
        <p:spPr>
          <a:xfrm>
            <a:off x="5688791" y="5309055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4</a:t>
            </a:r>
            <a:endParaRPr lang="en-US" sz="1100" dirty="0"/>
          </a:p>
        </p:txBody>
      </p:sp>
      <p:sp>
        <p:nvSpPr>
          <p:cNvPr id="208" name="TextBox 207"/>
          <p:cNvSpPr txBox="1"/>
          <p:nvPr/>
        </p:nvSpPr>
        <p:spPr>
          <a:xfrm>
            <a:off x="5621021" y="5539900"/>
            <a:ext cx="4293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0.8</a:t>
            </a:r>
            <a:endParaRPr lang="en-US" sz="1100" dirty="0"/>
          </a:p>
        </p:txBody>
      </p:sp>
      <p:sp>
        <p:nvSpPr>
          <p:cNvPr id="209" name="TextBox 208"/>
          <p:cNvSpPr txBox="1"/>
          <p:nvPr/>
        </p:nvSpPr>
        <p:spPr>
          <a:xfrm>
            <a:off x="5688791" y="4968277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8</a:t>
            </a:r>
            <a:endParaRPr lang="en-US" sz="1100" dirty="0"/>
          </a:p>
        </p:txBody>
      </p:sp>
      <p:sp>
        <p:nvSpPr>
          <p:cNvPr id="210" name="TextBox 209"/>
          <p:cNvSpPr txBox="1"/>
          <p:nvPr/>
        </p:nvSpPr>
        <p:spPr>
          <a:xfrm>
            <a:off x="5688791" y="4546167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40</a:t>
            </a:r>
            <a:endParaRPr lang="en-US" sz="1100" dirty="0"/>
          </a:p>
        </p:txBody>
      </p:sp>
      <p:sp>
        <p:nvSpPr>
          <p:cNvPr id="214" name="TextBox 213"/>
          <p:cNvSpPr txBox="1"/>
          <p:nvPr/>
        </p:nvSpPr>
        <p:spPr>
          <a:xfrm>
            <a:off x="2659896" y="2098474"/>
            <a:ext cx="2043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b="1" i="1" u="sng" kern="0" dirty="0" smtClean="0">
                <a:solidFill>
                  <a:sysClr val="windowText" lastClr="000000"/>
                </a:solidFill>
                <a:latin typeface="+mj-lt"/>
                <a:cs typeface="Arial" pitchFamily="34" charset="0"/>
              </a:rPr>
              <a:t>constant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cs typeface="Arial" pitchFamily="34" charset="0"/>
              </a:rPr>
              <a:t> amount of </a:t>
            </a:r>
          </a:p>
          <a:p>
            <a:pPr algn="ctr"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cs typeface="Arial" pitchFamily="34" charset="0"/>
              </a:rPr>
              <a:t>internal standard</a:t>
            </a:r>
            <a:endParaRPr lang="en-US" sz="1200" kern="0" dirty="0">
              <a:solidFill>
                <a:sysClr val="windowText" lastClr="00000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215" name="Straight Arrow Connector 214"/>
          <p:cNvCxnSpPr/>
          <p:nvPr/>
        </p:nvCxnSpPr>
        <p:spPr>
          <a:xfrm>
            <a:off x="3681458" y="2524330"/>
            <a:ext cx="0" cy="27432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221" name="TextBox 220"/>
          <p:cNvSpPr txBox="1"/>
          <p:nvPr/>
        </p:nvSpPr>
        <p:spPr>
          <a:xfrm>
            <a:off x="1232643" y="4101257"/>
            <a:ext cx="2864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Without Internal Standard</a:t>
            </a:r>
            <a:endParaRPr lang="en-US" dirty="0"/>
          </a:p>
        </p:txBody>
      </p:sp>
      <p:sp>
        <p:nvSpPr>
          <p:cNvPr id="222" name="TextBox 221"/>
          <p:cNvSpPr txBox="1"/>
          <p:nvPr/>
        </p:nvSpPr>
        <p:spPr>
          <a:xfrm>
            <a:off x="4947001" y="4092488"/>
            <a:ext cx="2864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With Internal Standard</a:t>
            </a:r>
            <a:endParaRPr lang="en-US" dirty="0"/>
          </a:p>
        </p:txBody>
      </p:sp>
      <p:sp>
        <p:nvSpPr>
          <p:cNvPr id="218" name="TextBox 217"/>
          <p:cNvSpPr txBox="1"/>
          <p:nvPr/>
        </p:nvSpPr>
        <p:spPr>
          <a:xfrm>
            <a:off x="-22860" y="1495353"/>
            <a:ext cx="1151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cs typeface="Arial" pitchFamily="34" charset="0"/>
              </a:rPr>
              <a:t>“known” amount of Protein</a:t>
            </a:r>
            <a:endParaRPr lang="en-US" sz="1200" kern="0" dirty="0">
              <a:solidFill>
                <a:sysClr val="windowText" lastClr="000000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219" name="Group 207"/>
          <p:cNvGrpSpPr>
            <a:grpSpLocks noChangeAspect="1"/>
          </p:cNvGrpSpPr>
          <p:nvPr/>
        </p:nvGrpSpPr>
        <p:grpSpPr>
          <a:xfrm>
            <a:off x="304800" y="1031290"/>
            <a:ext cx="558788" cy="486849"/>
            <a:chOff x="349250" y="1543050"/>
            <a:chExt cx="1286471" cy="1079228"/>
          </a:xfrm>
          <a:effectLst/>
        </p:grpSpPr>
        <p:grpSp>
          <p:nvGrpSpPr>
            <p:cNvPr id="220" name="Group 64"/>
            <p:cNvGrpSpPr/>
            <p:nvPr/>
          </p:nvGrpSpPr>
          <p:grpSpPr>
            <a:xfrm>
              <a:off x="349250" y="1691053"/>
              <a:ext cx="304078" cy="356434"/>
              <a:chOff x="514350" y="1691053"/>
              <a:chExt cx="304078" cy="356434"/>
            </a:xfrm>
          </p:grpSpPr>
          <p:sp>
            <p:nvSpPr>
              <p:cNvPr id="275" name="Oval 9"/>
              <p:cNvSpPr/>
              <p:nvPr/>
            </p:nvSpPr>
            <p:spPr>
              <a:xfrm>
                <a:off x="514350" y="196481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6" name="Oval 10"/>
              <p:cNvSpPr/>
              <p:nvPr/>
            </p:nvSpPr>
            <p:spPr>
              <a:xfrm>
                <a:off x="575813" y="19367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7" name="Oval 11"/>
              <p:cNvSpPr/>
              <p:nvPr/>
            </p:nvSpPr>
            <p:spPr>
              <a:xfrm>
                <a:off x="629011" y="188754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8" name="Oval 12"/>
              <p:cNvSpPr/>
              <p:nvPr/>
            </p:nvSpPr>
            <p:spPr>
              <a:xfrm>
                <a:off x="672639" y="182293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9" name="Oval 13"/>
              <p:cNvSpPr/>
              <p:nvPr/>
            </p:nvSpPr>
            <p:spPr>
              <a:xfrm>
                <a:off x="710549" y="17552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80" name="Oval 13"/>
              <p:cNvSpPr/>
              <p:nvPr/>
            </p:nvSpPr>
            <p:spPr>
              <a:xfrm>
                <a:off x="749935" y="169105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223" name="Group 63"/>
            <p:cNvGrpSpPr/>
            <p:nvPr/>
          </p:nvGrpSpPr>
          <p:grpSpPr>
            <a:xfrm>
              <a:off x="624440" y="1543050"/>
              <a:ext cx="629499" cy="577878"/>
              <a:chOff x="789540" y="1543050"/>
              <a:chExt cx="629499" cy="577878"/>
            </a:xfrm>
          </p:grpSpPr>
          <p:sp>
            <p:nvSpPr>
              <p:cNvPr id="261" name="Oval 14"/>
              <p:cNvSpPr/>
              <p:nvPr/>
            </p:nvSpPr>
            <p:spPr>
              <a:xfrm>
                <a:off x="789540" y="162302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2" name="Oval 15"/>
              <p:cNvSpPr/>
              <p:nvPr/>
            </p:nvSpPr>
            <p:spPr>
              <a:xfrm>
                <a:off x="840505" y="15676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3" name="Oval 16"/>
              <p:cNvSpPr/>
              <p:nvPr/>
            </p:nvSpPr>
            <p:spPr>
              <a:xfrm>
                <a:off x="1029061" y="158304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4" name="Oval 17"/>
              <p:cNvSpPr/>
              <p:nvPr/>
            </p:nvSpPr>
            <p:spPr>
              <a:xfrm>
                <a:off x="1072383" y="164456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5" name="Oval 18"/>
              <p:cNvSpPr/>
              <p:nvPr/>
            </p:nvSpPr>
            <p:spPr>
              <a:xfrm>
                <a:off x="1110600" y="179834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6" name="Oval 19"/>
              <p:cNvSpPr/>
              <p:nvPr/>
            </p:nvSpPr>
            <p:spPr>
              <a:xfrm>
                <a:off x="1105504" y="187831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7" name="Oval 20"/>
              <p:cNvSpPr/>
              <p:nvPr/>
            </p:nvSpPr>
            <p:spPr>
              <a:xfrm>
                <a:off x="1115696" y="19613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8" name="Oval 21"/>
              <p:cNvSpPr/>
              <p:nvPr/>
            </p:nvSpPr>
            <p:spPr>
              <a:xfrm>
                <a:off x="1166661" y="201364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9" name="Oval 22"/>
              <p:cNvSpPr/>
              <p:nvPr/>
            </p:nvSpPr>
            <p:spPr>
              <a:xfrm>
                <a:off x="1230365" y="2038251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0" name="Oval 23"/>
              <p:cNvSpPr/>
              <p:nvPr/>
            </p:nvSpPr>
            <p:spPr>
              <a:xfrm>
                <a:off x="1296617" y="202287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1" name="Oval 270"/>
              <p:cNvSpPr/>
              <p:nvPr/>
            </p:nvSpPr>
            <p:spPr>
              <a:xfrm>
                <a:off x="904209" y="154306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2" name="Oval 271"/>
              <p:cNvSpPr/>
              <p:nvPr/>
            </p:nvSpPr>
            <p:spPr>
              <a:xfrm>
                <a:off x="970453" y="15430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3" name="Oval 272"/>
              <p:cNvSpPr/>
              <p:nvPr/>
            </p:nvSpPr>
            <p:spPr>
              <a:xfrm>
                <a:off x="1100409" y="171875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4" name="Oval 23"/>
              <p:cNvSpPr/>
              <p:nvPr/>
            </p:nvSpPr>
            <p:spPr>
              <a:xfrm>
                <a:off x="1350546" y="1969534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224" name="Group 62"/>
            <p:cNvGrpSpPr/>
            <p:nvPr/>
          </p:nvGrpSpPr>
          <p:grpSpPr>
            <a:xfrm>
              <a:off x="1223238" y="1613806"/>
              <a:ext cx="412483" cy="686834"/>
              <a:chOff x="1388338" y="1613806"/>
              <a:chExt cx="412483" cy="686834"/>
            </a:xfrm>
          </p:grpSpPr>
          <p:sp>
            <p:nvSpPr>
              <p:cNvPr id="246" name="Oval 245"/>
              <p:cNvSpPr/>
              <p:nvPr/>
            </p:nvSpPr>
            <p:spPr>
              <a:xfrm>
                <a:off x="1388338" y="190599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7" name="Oval 246"/>
              <p:cNvSpPr/>
              <p:nvPr/>
            </p:nvSpPr>
            <p:spPr>
              <a:xfrm>
                <a:off x="1416373" y="183217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8" name="Oval 247"/>
              <p:cNvSpPr/>
              <p:nvPr/>
            </p:nvSpPr>
            <p:spPr>
              <a:xfrm>
                <a:off x="1436755" y="175528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9" name="Oval 248"/>
              <p:cNvSpPr/>
              <p:nvPr/>
            </p:nvSpPr>
            <p:spPr>
              <a:xfrm>
                <a:off x="1474973" y="168760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0" name="Oval 249"/>
              <p:cNvSpPr/>
              <p:nvPr/>
            </p:nvSpPr>
            <p:spPr>
              <a:xfrm>
                <a:off x="1525938" y="163532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1" name="Oval 250"/>
              <p:cNvSpPr/>
              <p:nvPr/>
            </p:nvSpPr>
            <p:spPr>
              <a:xfrm>
                <a:off x="1589642" y="161380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2" name="Oval 251"/>
              <p:cNvSpPr/>
              <p:nvPr/>
            </p:nvSpPr>
            <p:spPr>
              <a:xfrm>
                <a:off x="1650790" y="16445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3" name="Oval 252"/>
              <p:cNvSpPr/>
              <p:nvPr/>
            </p:nvSpPr>
            <p:spPr>
              <a:xfrm>
                <a:off x="1699207" y="169991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4" name="Oval 253"/>
              <p:cNvSpPr/>
              <p:nvPr/>
            </p:nvSpPr>
            <p:spPr>
              <a:xfrm>
                <a:off x="1724685" y="17737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5" name="Oval 254"/>
              <p:cNvSpPr/>
              <p:nvPr/>
            </p:nvSpPr>
            <p:spPr>
              <a:xfrm>
                <a:off x="1732328" y="18537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6" name="Oval 255"/>
              <p:cNvSpPr/>
              <p:nvPr/>
            </p:nvSpPr>
            <p:spPr>
              <a:xfrm>
                <a:off x="1722137" y="193060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7" name="Oval 256"/>
              <p:cNvSpPr/>
              <p:nvPr/>
            </p:nvSpPr>
            <p:spPr>
              <a:xfrm>
                <a:off x="1696650" y="20044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8" name="Oval 257"/>
              <p:cNvSpPr/>
              <p:nvPr/>
            </p:nvSpPr>
            <p:spPr>
              <a:xfrm>
                <a:off x="1655894" y="206900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9" name="Oval 258"/>
              <p:cNvSpPr/>
              <p:nvPr/>
            </p:nvSpPr>
            <p:spPr>
              <a:xfrm>
                <a:off x="1625320" y="213975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0" name="Oval 259"/>
              <p:cNvSpPr/>
              <p:nvPr/>
            </p:nvSpPr>
            <p:spPr>
              <a:xfrm>
                <a:off x="1616544" y="2217962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225" name="Group 61"/>
            <p:cNvGrpSpPr/>
            <p:nvPr/>
          </p:nvGrpSpPr>
          <p:grpSpPr>
            <a:xfrm>
              <a:off x="1279592" y="2296620"/>
              <a:ext cx="262167" cy="325658"/>
              <a:chOff x="1444692" y="2296620"/>
              <a:chExt cx="262167" cy="325658"/>
            </a:xfrm>
          </p:grpSpPr>
          <p:sp>
            <p:nvSpPr>
              <p:cNvPr id="240" name="Oval 239"/>
              <p:cNvSpPr/>
              <p:nvPr/>
            </p:nvSpPr>
            <p:spPr>
              <a:xfrm>
                <a:off x="1622764" y="22966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1" name="Oval 240"/>
              <p:cNvSpPr/>
              <p:nvPr/>
            </p:nvSpPr>
            <p:spPr>
              <a:xfrm>
                <a:off x="1638366" y="237658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2" name="Oval 241"/>
              <p:cNvSpPr/>
              <p:nvPr/>
            </p:nvSpPr>
            <p:spPr>
              <a:xfrm>
                <a:off x="1620838" y="245347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3" name="Oval 242"/>
              <p:cNvSpPr/>
              <p:nvPr/>
            </p:nvSpPr>
            <p:spPr>
              <a:xfrm>
                <a:off x="1572106" y="250920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4" name="Oval 243"/>
              <p:cNvSpPr/>
              <p:nvPr/>
            </p:nvSpPr>
            <p:spPr>
              <a:xfrm>
                <a:off x="1510651" y="2539602"/>
                <a:ext cx="68493" cy="826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5" name="Oval 244"/>
              <p:cNvSpPr/>
              <p:nvPr/>
            </p:nvSpPr>
            <p:spPr>
              <a:xfrm>
                <a:off x="1444692" y="2523855"/>
                <a:ext cx="68493" cy="826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226" name="Group 65"/>
            <p:cNvGrpSpPr/>
            <p:nvPr/>
          </p:nvGrpSpPr>
          <p:grpSpPr>
            <a:xfrm>
              <a:off x="802734" y="2293545"/>
              <a:ext cx="481661" cy="282962"/>
              <a:chOff x="967834" y="2293545"/>
              <a:chExt cx="481661" cy="282962"/>
            </a:xfrm>
          </p:grpSpPr>
          <p:sp>
            <p:nvSpPr>
              <p:cNvPr id="232" name="Oval 231"/>
              <p:cNvSpPr/>
              <p:nvPr/>
            </p:nvSpPr>
            <p:spPr>
              <a:xfrm>
                <a:off x="1381002" y="24938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3" name="Oval 232"/>
              <p:cNvSpPr/>
              <p:nvPr/>
            </p:nvSpPr>
            <p:spPr>
              <a:xfrm>
                <a:off x="1329738" y="24411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4" name="Oval 233"/>
              <p:cNvSpPr/>
              <p:nvPr/>
            </p:nvSpPr>
            <p:spPr>
              <a:xfrm>
                <a:off x="1278773" y="238889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5" name="Oval 234"/>
              <p:cNvSpPr/>
              <p:nvPr/>
            </p:nvSpPr>
            <p:spPr>
              <a:xfrm>
                <a:off x="1220165" y="234890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6" name="Oval 235"/>
              <p:cNvSpPr/>
              <p:nvPr/>
            </p:nvSpPr>
            <p:spPr>
              <a:xfrm>
                <a:off x="1156777" y="2324299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7" name="Oval 236"/>
              <p:cNvSpPr/>
              <p:nvPr/>
            </p:nvSpPr>
            <p:spPr>
              <a:xfrm>
                <a:off x="1092765" y="229969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8" name="Oval 237"/>
              <p:cNvSpPr/>
              <p:nvPr/>
            </p:nvSpPr>
            <p:spPr>
              <a:xfrm>
                <a:off x="1029061" y="229354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9" name="Oval 238"/>
              <p:cNvSpPr/>
              <p:nvPr/>
            </p:nvSpPr>
            <p:spPr>
              <a:xfrm>
                <a:off x="967834" y="2307686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227" name="Group 66"/>
            <p:cNvGrpSpPr/>
            <p:nvPr/>
          </p:nvGrpSpPr>
          <p:grpSpPr>
            <a:xfrm>
              <a:off x="581127" y="2342762"/>
              <a:ext cx="231563" cy="212217"/>
              <a:chOff x="746227" y="2342762"/>
              <a:chExt cx="231563" cy="212217"/>
            </a:xfrm>
          </p:grpSpPr>
          <p:sp>
            <p:nvSpPr>
              <p:cNvPr id="228" name="Oval 227"/>
              <p:cNvSpPr/>
              <p:nvPr/>
            </p:nvSpPr>
            <p:spPr>
              <a:xfrm>
                <a:off x="909297" y="234276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9" name="Oval 228"/>
              <p:cNvSpPr/>
              <p:nvPr/>
            </p:nvSpPr>
            <p:spPr>
              <a:xfrm>
                <a:off x="853244" y="238273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0" name="Oval 229"/>
              <p:cNvSpPr/>
              <p:nvPr/>
            </p:nvSpPr>
            <p:spPr>
              <a:xfrm>
                <a:off x="802279" y="243233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1" name="Oval 230"/>
              <p:cNvSpPr/>
              <p:nvPr/>
            </p:nvSpPr>
            <p:spPr>
              <a:xfrm>
                <a:off x="746227" y="24723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cxnSp>
        <p:nvCxnSpPr>
          <p:cNvPr id="281" name="Straight Arrow Connector 280"/>
          <p:cNvCxnSpPr/>
          <p:nvPr/>
        </p:nvCxnSpPr>
        <p:spPr>
          <a:xfrm>
            <a:off x="538543" y="2098857"/>
            <a:ext cx="0" cy="27432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957094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/>
          <p:cNvCxnSpPr/>
          <p:nvPr/>
        </p:nvCxnSpPr>
        <p:spPr>
          <a:xfrm>
            <a:off x="2792156" y="2819980"/>
            <a:ext cx="1974800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grpSp>
        <p:nvGrpSpPr>
          <p:cNvPr id="4" name="Group 2831"/>
          <p:cNvGrpSpPr>
            <a:grpSpLocks/>
          </p:cNvGrpSpPr>
          <p:nvPr/>
        </p:nvGrpSpPr>
        <p:grpSpPr bwMode="auto">
          <a:xfrm>
            <a:off x="465565" y="2426513"/>
            <a:ext cx="147320" cy="441960"/>
            <a:chOff x="1382372" y="1792465"/>
            <a:chExt cx="184160" cy="537705"/>
          </a:xfrm>
        </p:grpSpPr>
        <p:sp>
          <p:nvSpPr>
            <p:cNvPr id="5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1" name="Group 2831"/>
          <p:cNvGrpSpPr>
            <a:grpSpLocks/>
          </p:cNvGrpSpPr>
          <p:nvPr/>
        </p:nvGrpSpPr>
        <p:grpSpPr bwMode="auto">
          <a:xfrm>
            <a:off x="732928" y="2331807"/>
            <a:ext cx="147320" cy="441960"/>
            <a:chOff x="1382372" y="1792465"/>
            <a:chExt cx="184160" cy="537705"/>
          </a:xfrm>
        </p:grpSpPr>
        <p:sp>
          <p:nvSpPr>
            <p:cNvPr id="72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3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4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5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6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7" name="Group 2831"/>
          <p:cNvGrpSpPr>
            <a:grpSpLocks/>
          </p:cNvGrpSpPr>
          <p:nvPr/>
        </p:nvGrpSpPr>
        <p:grpSpPr bwMode="auto">
          <a:xfrm>
            <a:off x="1010968" y="2224925"/>
            <a:ext cx="147320" cy="441960"/>
            <a:chOff x="1382372" y="1792465"/>
            <a:chExt cx="184160" cy="537705"/>
          </a:xfrm>
        </p:grpSpPr>
        <p:sp>
          <p:nvSpPr>
            <p:cNvPr id="78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9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0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1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2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3" name="Group 2831"/>
          <p:cNvGrpSpPr>
            <a:grpSpLocks/>
          </p:cNvGrpSpPr>
          <p:nvPr/>
        </p:nvGrpSpPr>
        <p:grpSpPr bwMode="auto">
          <a:xfrm>
            <a:off x="1299160" y="2118179"/>
            <a:ext cx="147320" cy="441960"/>
            <a:chOff x="1382372" y="1792465"/>
            <a:chExt cx="184160" cy="537705"/>
          </a:xfrm>
        </p:grpSpPr>
        <p:sp>
          <p:nvSpPr>
            <p:cNvPr id="84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5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6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7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8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372281" y="2879298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</a:t>
            </a:r>
            <a:endParaRPr lang="en-US" sz="1100" dirty="0"/>
          </a:p>
        </p:txBody>
      </p:sp>
      <p:sp>
        <p:nvSpPr>
          <p:cNvPr id="90" name="TextBox 89"/>
          <p:cNvSpPr txBox="1"/>
          <p:nvPr/>
        </p:nvSpPr>
        <p:spPr>
          <a:xfrm>
            <a:off x="637551" y="2773767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</a:t>
            </a:r>
            <a:endParaRPr lang="en-US" sz="1100" dirty="0"/>
          </a:p>
        </p:txBody>
      </p:sp>
      <p:sp>
        <p:nvSpPr>
          <p:cNvPr id="91" name="TextBox 90"/>
          <p:cNvSpPr txBox="1"/>
          <p:nvPr/>
        </p:nvSpPr>
        <p:spPr>
          <a:xfrm>
            <a:off x="915599" y="2680155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</a:t>
            </a:r>
            <a:endParaRPr lang="en-US" sz="1100" dirty="0"/>
          </a:p>
        </p:txBody>
      </p:sp>
      <p:sp>
        <p:nvSpPr>
          <p:cNvPr id="92" name="TextBox 91"/>
          <p:cNvSpPr txBox="1"/>
          <p:nvPr/>
        </p:nvSpPr>
        <p:spPr>
          <a:xfrm>
            <a:off x="1073485" y="2582980"/>
            <a:ext cx="6429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 </a:t>
            </a:r>
            <a:endParaRPr lang="en-US" sz="1100" dirty="0"/>
          </a:p>
        </p:txBody>
      </p:sp>
      <p:grpSp>
        <p:nvGrpSpPr>
          <p:cNvPr id="93" name="Group 2831"/>
          <p:cNvGrpSpPr>
            <a:grpSpLocks/>
          </p:cNvGrpSpPr>
          <p:nvPr/>
        </p:nvGrpSpPr>
        <p:grpSpPr bwMode="auto">
          <a:xfrm>
            <a:off x="487967" y="3221417"/>
            <a:ext cx="147320" cy="441960"/>
            <a:chOff x="1382372" y="1792465"/>
            <a:chExt cx="184160" cy="537705"/>
          </a:xfrm>
        </p:grpSpPr>
        <p:sp>
          <p:nvSpPr>
            <p:cNvPr id="94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5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6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7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8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9" name="Group 2831"/>
          <p:cNvGrpSpPr>
            <a:grpSpLocks/>
          </p:cNvGrpSpPr>
          <p:nvPr/>
        </p:nvGrpSpPr>
        <p:grpSpPr bwMode="auto">
          <a:xfrm>
            <a:off x="755330" y="3126711"/>
            <a:ext cx="147320" cy="441960"/>
            <a:chOff x="1382372" y="1792465"/>
            <a:chExt cx="184160" cy="537705"/>
          </a:xfrm>
        </p:grpSpPr>
        <p:sp>
          <p:nvSpPr>
            <p:cNvPr id="100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1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2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3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4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5" name="Group 2831"/>
          <p:cNvGrpSpPr>
            <a:grpSpLocks/>
          </p:cNvGrpSpPr>
          <p:nvPr/>
        </p:nvGrpSpPr>
        <p:grpSpPr bwMode="auto">
          <a:xfrm>
            <a:off x="1033370" y="3019829"/>
            <a:ext cx="147320" cy="441960"/>
            <a:chOff x="1382372" y="1792465"/>
            <a:chExt cx="184160" cy="537705"/>
          </a:xfrm>
        </p:grpSpPr>
        <p:sp>
          <p:nvSpPr>
            <p:cNvPr id="106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7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8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9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0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392380" y="3716717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12" name="TextBox 111"/>
          <p:cNvSpPr txBox="1"/>
          <p:nvPr/>
        </p:nvSpPr>
        <p:spPr>
          <a:xfrm>
            <a:off x="666895" y="3593532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13" name="TextBox 112"/>
          <p:cNvSpPr txBox="1"/>
          <p:nvPr/>
        </p:nvSpPr>
        <p:spPr>
          <a:xfrm>
            <a:off x="942716" y="3468704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14" name="TextBox 113"/>
          <p:cNvSpPr txBox="1"/>
          <p:nvPr/>
        </p:nvSpPr>
        <p:spPr>
          <a:xfrm>
            <a:off x="1600200" y="2113621"/>
            <a:ext cx="12954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External Calibration Replicates</a:t>
            </a:r>
            <a:endParaRPr lang="en-US" sz="1100" dirty="0"/>
          </a:p>
        </p:txBody>
      </p:sp>
      <p:sp>
        <p:nvSpPr>
          <p:cNvPr id="115" name="TextBox 114"/>
          <p:cNvSpPr txBox="1"/>
          <p:nvPr/>
        </p:nvSpPr>
        <p:spPr>
          <a:xfrm>
            <a:off x="1600200" y="3099069"/>
            <a:ext cx="129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Unknown</a:t>
            </a:r>
          </a:p>
          <a:p>
            <a:pPr algn="ctr"/>
            <a:r>
              <a:rPr lang="en-US" sz="1100" dirty="0" smtClean="0"/>
              <a:t>Test Samples</a:t>
            </a:r>
            <a:endParaRPr lang="en-US" sz="1100" dirty="0"/>
          </a:p>
        </p:txBody>
      </p:sp>
      <p:sp>
        <p:nvSpPr>
          <p:cNvPr id="116" name="Right Brace 115"/>
          <p:cNvSpPr/>
          <p:nvPr/>
        </p:nvSpPr>
        <p:spPr>
          <a:xfrm>
            <a:off x="1600200" y="2098857"/>
            <a:ext cx="228600" cy="74573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ight Brace 116"/>
          <p:cNvSpPr/>
          <p:nvPr/>
        </p:nvSpPr>
        <p:spPr>
          <a:xfrm>
            <a:off x="1600200" y="2936290"/>
            <a:ext cx="228600" cy="74573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8" name="Group 2831"/>
          <p:cNvGrpSpPr>
            <a:grpSpLocks/>
          </p:cNvGrpSpPr>
          <p:nvPr/>
        </p:nvGrpSpPr>
        <p:grpSpPr bwMode="auto">
          <a:xfrm>
            <a:off x="1314667" y="2912308"/>
            <a:ext cx="147320" cy="441960"/>
            <a:chOff x="1382372" y="1792465"/>
            <a:chExt cx="184160" cy="537705"/>
          </a:xfrm>
        </p:grpSpPr>
        <p:sp>
          <p:nvSpPr>
            <p:cNvPr id="119" name="Freeform 102"/>
            <p:cNvSpPr>
              <a:spLocks noChangeAspect="1"/>
            </p:cNvSpPr>
            <p:nvPr/>
          </p:nvSpPr>
          <p:spPr bwMode="auto">
            <a:xfrm>
              <a:off x="1393680" y="1843675"/>
              <a:ext cx="159928" cy="486495"/>
            </a:xfrm>
            <a:custGeom>
              <a:avLst/>
              <a:gdLst>
                <a:gd name="T0" fmla="*/ 0 w 508"/>
                <a:gd name="T1" fmla="*/ 0 h 1725"/>
                <a:gd name="T2" fmla="*/ 0 w 508"/>
                <a:gd name="T3" fmla="*/ 2147483647 h 1725"/>
                <a:gd name="T4" fmla="*/ 2147483647 w 508"/>
                <a:gd name="T5" fmla="*/ 2147483647 h 1725"/>
                <a:gd name="T6" fmla="*/ 2147483647 w 508"/>
                <a:gd name="T7" fmla="*/ 2147483647 h 1725"/>
                <a:gd name="T8" fmla="*/ 2147483647 w 508"/>
                <a:gd name="T9" fmla="*/ 2147483647 h 1725"/>
                <a:gd name="T10" fmla="*/ 2147483647 w 508"/>
                <a:gd name="T11" fmla="*/ 2147483647 h 1725"/>
                <a:gd name="T12" fmla="*/ 2147483647 w 508"/>
                <a:gd name="T13" fmla="*/ 2147483647 h 1725"/>
                <a:gd name="T14" fmla="*/ 2147483647 w 508"/>
                <a:gd name="T15" fmla="*/ 2147483647 h 1725"/>
                <a:gd name="T16" fmla="*/ 2147483647 w 508"/>
                <a:gd name="T17" fmla="*/ 2147483647 h 1725"/>
                <a:gd name="T18" fmla="*/ 2147483647 w 508"/>
                <a:gd name="T19" fmla="*/ 0 h 1725"/>
                <a:gd name="T20" fmla="*/ 0 w 508"/>
                <a:gd name="T21" fmla="*/ 0 h 1725"/>
                <a:gd name="T22" fmla="*/ 0 w 508"/>
                <a:gd name="T23" fmla="*/ 0 h 17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8"/>
                <a:gd name="T37" fmla="*/ 0 h 1725"/>
                <a:gd name="T38" fmla="*/ 508 w 508"/>
                <a:gd name="T39" fmla="*/ 1725 h 17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8" h="1725">
                  <a:moveTo>
                    <a:pt x="0" y="0"/>
                  </a:moveTo>
                  <a:lnTo>
                    <a:pt x="0" y="815"/>
                  </a:lnTo>
                  <a:lnTo>
                    <a:pt x="215" y="1658"/>
                  </a:lnTo>
                  <a:lnTo>
                    <a:pt x="239" y="1703"/>
                  </a:lnTo>
                  <a:lnTo>
                    <a:pt x="276" y="1725"/>
                  </a:lnTo>
                  <a:lnTo>
                    <a:pt x="298" y="1725"/>
                  </a:lnTo>
                  <a:lnTo>
                    <a:pt x="331" y="1703"/>
                  </a:lnTo>
                  <a:lnTo>
                    <a:pt x="352" y="1658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>
                <a:lumMod val="2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0" name="Freeform 103"/>
            <p:cNvSpPr>
              <a:spLocks noChangeAspect="1"/>
            </p:cNvSpPr>
            <p:nvPr/>
          </p:nvSpPr>
          <p:spPr bwMode="auto">
            <a:xfrm>
              <a:off x="1395296" y="1818070"/>
              <a:ext cx="158313" cy="256050"/>
            </a:xfrm>
            <a:custGeom>
              <a:avLst/>
              <a:gdLst>
                <a:gd name="T0" fmla="*/ 0 w 508"/>
                <a:gd name="T1" fmla="*/ 0 h 815"/>
                <a:gd name="T2" fmla="*/ 0 w 508"/>
                <a:gd name="T3" fmla="*/ 2147483647 h 815"/>
                <a:gd name="T4" fmla="*/ 2147483647 w 508"/>
                <a:gd name="T5" fmla="*/ 2147483647 h 815"/>
                <a:gd name="T6" fmla="*/ 2147483647 w 508"/>
                <a:gd name="T7" fmla="*/ 0 h 815"/>
                <a:gd name="T8" fmla="*/ 0 w 508"/>
                <a:gd name="T9" fmla="*/ 0 h 815"/>
                <a:gd name="T10" fmla="*/ 0 w 508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"/>
                <a:gd name="T19" fmla="*/ 0 h 815"/>
                <a:gd name="T20" fmla="*/ 508 w 508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" h="815">
                  <a:moveTo>
                    <a:pt x="0" y="0"/>
                  </a:moveTo>
                  <a:lnTo>
                    <a:pt x="0" y="815"/>
                  </a:lnTo>
                  <a:lnTo>
                    <a:pt x="508" y="815"/>
                  </a:lnTo>
                  <a:lnTo>
                    <a:pt x="5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1" name="Oval 104"/>
            <p:cNvSpPr>
              <a:spLocks noChangeAspect="1" noChangeArrowheads="1"/>
            </p:cNvSpPr>
            <p:nvPr/>
          </p:nvSpPr>
          <p:spPr bwMode="auto">
            <a:xfrm>
              <a:off x="1393680" y="2051716"/>
              <a:ext cx="159928" cy="4160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2" name="Oval 105"/>
            <p:cNvSpPr>
              <a:spLocks noChangeAspect="1" noChangeArrowheads="1"/>
            </p:cNvSpPr>
            <p:nvPr/>
          </p:nvSpPr>
          <p:spPr bwMode="auto">
            <a:xfrm>
              <a:off x="1382372" y="1792465"/>
              <a:ext cx="184160" cy="51210"/>
            </a:xfrm>
            <a:prstGeom prst="ellipse">
              <a:avLst/>
            </a:pr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3" name="Oval 106"/>
            <p:cNvSpPr>
              <a:spLocks noChangeAspect="1" noChangeArrowheads="1"/>
            </p:cNvSpPr>
            <p:nvPr/>
          </p:nvSpPr>
          <p:spPr bwMode="auto">
            <a:xfrm>
              <a:off x="1401757" y="1800467"/>
              <a:ext cx="148620" cy="36807"/>
            </a:xfrm>
            <a:prstGeom prst="ellipse">
              <a:avLst/>
            </a:prstGeom>
            <a:solidFill>
              <a:srgbClr val="CCE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24" name="TextBox 123"/>
          <p:cNvSpPr txBox="1"/>
          <p:nvPr/>
        </p:nvSpPr>
        <p:spPr>
          <a:xfrm>
            <a:off x="1223386" y="3353496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grpSp>
        <p:nvGrpSpPr>
          <p:cNvPr id="125" name="Group 124"/>
          <p:cNvGrpSpPr/>
          <p:nvPr/>
        </p:nvGrpSpPr>
        <p:grpSpPr>
          <a:xfrm>
            <a:off x="5057066" y="2484392"/>
            <a:ext cx="576793" cy="245155"/>
            <a:chOff x="5229859" y="4616003"/>
            <a:chExt cx="2667000" cy="9863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6" name="Freeform 759"/>
            <p:cNvSpPr>
              <a:spLocks/>
            </p:cNvSpPr>
            <p:nvPr/>
          </p:nvSpPr>
          <p:spPr bwMode="auto">
            <a:xfrm>
              <a:off x="5524499" y="4616003"/>
              <a:ext cx="2057397" cy="953206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7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28" name="Straight Connector 127"/>
            <p:cNvCxnSpPr/>
            <p:nvPr/>
          </p:nvCxnSpPr>
          <p:spPr>
            <a:xfrm>
              <a:off x="5229859" y="5602383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29" name="Group 128"/>
          <p:cNvGrpSpPr/>
          <p:nvPr/>
        </p:nvGrpSpPr>
        <p:grpSpPr>
          <a:xfrm>
            <a:off x="5690803" y="2452691"/>
            <a:ext cx="576793" cy="276857"/>
            <a:chOff x="5229859" y="4488451"/>
            <a:chExt cx="2667000" cy="111393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0" name="Freeform 759"/>
            <p:cNvSpPr>
              <a:spLocks/>
            </p:cNvSpPr>
            <p:nvPr/>
          </p:nvSpPr>
          <p:spPr bwMode="auto">
            <a:xfrm>
              <a:off x="5524499" y="4488451"/>
              <a:ext cx="2057397" cy="1080758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32" name="Straight Connector 131"/>
            <p:cNvCxnSpPr/>
            <p:nvPr/>
          </p:nvCxnSpPr>
          <p:spPr>
            <a:xfrm>
              <a:off x="5229859" y="5602383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33" name="Group 132"/>
          <p:cNvGrpSpPr/>
          <p:nvPr/>
        </p:nvGrpSpPr>
        <p:grpSpPr>
          <a:xfrm>
            <a:off x="6358410" y="2488367"/>
            <a:ext cx="576793" cy="241181"/>
            <a:chOff x="5229859" y="4631993"/>
            <a:chExt cx="2667000" cy="97039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4" name="Freeform 759"/>
            <p:cNvSpPr>
              <a:spLocks/>
            </p:cNvSpPr>
            <p:nvPr/>
          </p:nvSpPr>
          <p:spPr bwMode="auto">
            <a:xfrm>
              <a:off x="5524499" y="4631993"/>
              <a:ext cx="2057397" cy="937212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5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36" name="Straight Connector 135"/>
            <p:cNvCxnSpPr/>
            <p:nvPr/>
          </p:nvCxnSpPr>
          <p:spPr>
            <a:xfrm>
              <a:off x="5229859" y="5602383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37" name="Group 136"/>
          <p:cNvGrpSpPr/>
          <p:nvPr/>
        </p:nvGrpSpPr>
        <p:grpSpPr>
          <a:xfrm>
            <a:off x="7014073" y="2426513"/>
            <a:ext cx="576793" cy="303035"/>
            <a:chOff x="5229859" y="4349950"/>
            <a:chExt cx="2667000" cy="121925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8" name="Freeform 759"/>
            <p:cNvSpPr>
              <a:spLocks/>
            </p:cNvSpPr>
            <p:nvPr/>
          </p:nvSpPr>
          <p:spPr bwMode="auto">
            <a:xfrm>
              <a:off x="5524499" y="4349950"/>
              <a:ext cx="2057397" cy="1219259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9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40" name="Straight Connector 139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41" name="Group 140"/>
          <p:cNvGrpSpPr/>
          <p:nvPr/>
        </p:nvGrpSpPr>
        <p:grpSpPr>
          <a:xfrm>
            <a:off x="5037872" y="3169467"/>
            <a:ext cx="576793" cy="414272"/>
            <a:chOff x="5229859" y="3902389"/>
            <a:chExt cx="2667000" cy="166682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2" name="Freeform 759"/>
            <p:cNvSpPr>
              <a:spLocks/>
            </p:cNvSpPr>
            <p:nvPr/>
          </p:nvSpPr>
          <p:spPr bwMode="auto">
            <a:xfrm>
              <a:off x="5524499" y="3902389"/>
              <a:ext cx="2057397" cy="1666816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3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44" name="Straight Connector 143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45" name="Group 144"/>
          <p:cNvGrpSpPr/>
          <p:nvPr/>
        </p:nvGrpSpPr>
        <p:grpSpPr>
          <a:xfrm>
            <a:off x="5671609" y="3376286"/>
            <a:ext cx="576793" cy="207454"/>
            <a:chOff x="5229859" y="4734520"/>
            <a:chExt cx="2667000" cy="83468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6" name="Freeform 759"/>
            <p:cNvSpPr>
              <a:spLocks/>
            </p:cNvSpPr>
            <p:nvPr/>
          </p:nvSpPr>
          <p:spPr bwMode="auto">
            <a:xfrm>
              <a:off x="5524499" y="4734520"/>
              <a:ext cx="2057397" cy="83468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7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48" name="Straight Connector 147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49" name="Group 148"/>
          <p:cNvGrpSpPr/>
          <p:nvPr/>
        </p:nvGrpSpPr>
        <p:grpSpPr>
          <a:xfrm>
            <a:off x="6339216" y="3376601"/>
            <a:ext cx="576793" cy="207138"/>
            <a:chOff x="5229859" y="4735791"/>
            <a:chExt cx="2667000" cy="83341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0" name="Freeform 759"/>
            <p:cNvSpPr>
              <a:spLocks/>
            </p:cNvSpPr>
            <p:nvPr/>
          </p:nvSpPr>
          <p:spPr bwMode="auto">
            <a:xfrm>
              <a:off x="5524499" y="4735791"/>
              <a:ext cx="2057397" cy="833414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1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52" name="Straight Connector 151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53" name="Group 152"/>
          <p:cNvGrpSpPr/>
          <p:nvPr/>
        </p:nvGrpSpPr>
        <p:grpSpPr>
          <a:xfrm>
            <a:off x="6994879" y="3169467"/>
            <a:ext cx="576793" cy="413639"/>
            <a:chOff x="5229859" y="3904936"/>
            <a:chExt cx="2667000" cy="166427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4" name="Freeform 759"/>
            <p:cNvSpPr>
              <a:spLocks/>
            </p:cNvSpPr>
            <p:nvPr/>
          </p:nvSpPr>
          <p:spPr bwMode="auto">
            <a:xfrm>
              <a:off x="5524499" y="3904936"/>
              <a:ext cx="2057397" cy="1664273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5" name="Freeform 759"/>
            <p:cNvSpPr>
              <a:spLocks/>
            </p:cNvSpPr>
            <p:nvPr/>
          </p:nvSpPr>
          <p:spPr bwMode="auto">
            <a:xfrm>
              <a:off x="5524500" y="5152504"/>
              <a:ext cx="2057399" cy="416705"/>
            </a:xfrm>
            <a:custGeom>
              <a:avLst/>
              <a:gdLst/>
              <a:ahLst/>
              <a:cxnLst>
                <a:cxn ang="0">
                  <a:pos x="0" y="719"/>
                </a:cxn>
                <a:cxn ang="0">
                  <a:pos x="5" y="719"/>
                </a:cxn>
                <a:cxn ang="0">
                  <a:pos x="39" y="718"/>
                </a:cxn>
                <a:cxn ang="0">
                  <a:pos x="73" y="717"/>
                </a:cxn>
                <a:cxn ang="0">
                  <a:pos x="107" y="718"/>
                </a:cxn>
                <a:cxn ang="0">
                  <a:pos x="140" y="719"/>
                </a:cxn>
                <a:cxn ang="0">
                  <a:pos x="174" y="720"/>
                </a:cxn>
                <a:cxn ang="0">
                  <a:pos x="208" y="720"/>
                </a:cxn>
                <a:cxn ang="0">
                  <a:pos x="242" y="718"/>
                </a:cxn>
                <a:cxn ang="0">
                  <a:pos x="275" y="718"/>
                </a:cxn>
                <a:cxn ang="0">
                  <a:pos x="309" y="720"/>
                </a:cxn>
                <a:cxn ang="0">
                  <a:pos x="343" y="720"/>
                </a:cxn>
                <a:cxn ang="0">
                  <a:pos x="376" y="718"/>
                </a:cxn>
                <a:cxn ang="0">
                  <a:pos x="410" y="712"/>
                </a:cxn>
                <a:cxn ang="0">
                  <a:pos x="444" y="703"/>
                </a:cxn>
                <a:cxn ang="0">
                  <a:pos x="478" y="690"/>
                </a:cxn>
                <a:cxn ang="0">
                  <a:pos x="512" y="671"/>
                </a:cxn>
                <a:cxn ang="0">
                  <a:pos x="545" y="640"/>
                </a:cxn>
                <a:cxn ang="0">
                  <a:pos x="579" y="588"/>
                </a:cxn>
                <a:cxn ang="0">
                  <a:pos x="613" y="513"/>
                </a:cxn>
                <a:cxn ang="0">
                  <a:pos x="647" y="417"/>
                </a:cxn>
                <a:cxn ang="0">
                  <a:pos x="680" y="305"/>
                </a:cxn>
                <a:cxn ang="0">
                  <a:pos x="714" y="192"/>
                </a:cxn>
                <a:cxn ang="0">
                  <a:pos x="748" y="93"/>
                </a:cxn>
                <a:cxn ang="0">
                  <a:pos x="782" y="25"/>
                </a:cxn>
                <a:cxn ang="0">
                  <a:pos x="815" y="0"/>
                </a:cxn>
                <a:cxn ang="0">
                  <a:pos x="849" y="18"/>
                </a:cxn>
                <a:cxn ang="0">
                  <a:pos x="883" y="71"/>
                </a:cxn>
                <a:cxn ang="0">
                  <a:pos x="917" y="148"/>
                </a:cxn>
                <a:cxn ang="0">
                  <a:pos x="951" y="238"/>
                </a:cxn>
                <a:cxn ang="0">
                  <a:pos x="985" y="328"/>
                </a:cxn>
                <a:cxn ang="0">
                  <a:pos x="1018" y="408"/>
                </a:cxn>
                <a:cxn ang="0">
                  <a:pos x="1052" y="481"/>
                </a:cxn>
                <a:cxn ang="0">
                  <a:pos x="1086" y="549"/>
                </a:cxn>
                <a:cxn ang="0">
                  <a:pos x="1120" y="606"/>
                </a:cxn>
                <a:cxn ang="0">
                  <a:pos x="1153" y="647"/>
                </a:cxn>
                <a:cxn ang="0">
                  <a:pos x="1187" y="671"/>
                </a:cxn>
                <a:cxn ang="0">
                  <a:pos x="1221" y="686"/>
                </a:cxn>
                <a:cxn ang="0">
                  <a:pos x="1255" y="695"/>
                </a:cxn>
                <a:cxn ang="0">
                  <a:pos x="1288" y="701"/>
                </a:cxn>
                <a:cxn ang="0">
                  <a:pos x="1322" y="706"/>
                </a:cxn>
                <a:cxn ang="0">
                  <a:pos x="1356" y="708"/>
                </a:cxn>
                <a:cxn ang="0">
                  <a:pos x="1390" y="710"/>
                </a:cxn>
                <a:cxn ang="0">
                  <a:pos x="1424" y="712"/>
                </a:cxn>
                <a:cxn ang="0">
                  <a:pos x="1457" y="713"/>
                </a:cxn>
                <a:cxn ang="0">
                  <a:pos x="1491" y="712"/>
                </a:cxn>
                <a:cxn ang="0">
                  <a:pos x="1525" y="712"/>
                </a:cxn>
                <a:cxn ang="0">
                  <a:pos x="1558" y="712"/>
                </a:cxn>
                <a:cxn ang="0">
                  <a:pos x="1592" y="714"/>
                </a:cxn>
                <a:cxn ang="0">
                  <a:pos x="1626" y="715"/>
                </a:cxn>
                <a:cxn ang="0">
                  <a:pos x="1639" y="715"/>
                </a:cxn>
              </a:cxnLst>
              <a:rect l="0" t="0" r="r" b="b"/>
              <a:pathLst>
                <a:path w="1639" h="720">
                  <a:moveTo>
                    <a:pt x="0" y="719"/>
                  </a:moveTo>
                  <a:lnTo>
                    <a:pt x="5" y="719"/>
                  </a:lnTo>
                  <a:lnTo>
                    <a:pt x="39" y="718"/>
                  </a:lnTo>
                  <a:lnTo>
                    <a:pt x="73" y="717"/>
                  </a:lnTo>
                  <a:lnTo>
                    <a:pt x="107" y="718"/>
                  </a:lnTo>
                  <a:lnTo>
                    <a:pt x="140" y="719"/>
                  </a:lnTo>
                  <a:lnTo>
                    <a:pt x="174" y="720"/>
                  </a:lnTo>
                  <a:lnTo>
                    <a:pt x="208" y="720"/>
                  </a:lnTo>
                  <a:lnTo>
                    <a:pt x="242" y="718"/>
                  </a:lnTo>
                  <a:lnTo>
                    <a:pt x="275" y="718"/>
                  </a:lnTo>
                  <a:lnTo>
                    <a:pt x="309" y="720"/>
                  </a:lnTo>
                  <a:lnTo>
                    <a:pt x="343" y="720"/>
                  </a:lnTo>
                  <a:lnTo>
                    <a:pt x="376" y="718"/>
                  </a:lnTo>
                  <a:lnTo>
                    <a:pt x="410" y="712"/>
                  </a:lnTo>
                  <a:lnTo>
                    <a:pt x="444" y="703"/>
                  </a:lnTo>
                  <a:lnTo>
                    <a:pt x="478" y="690"/>
                  </a:lnTo>
                  <a:lnTo>
                    <a:pt x="512" y="671"/>
                  </a:lnTo>
                  <a:lnTo>
                    <a:pt x="545" y="640"/>
                  </a:lnTo>
                  <a:lnTo>
                    <a:pt x="579" y="588"/>
                  </a:lnTo>
                  <a:lnTo>
                    <a:pt x="613" y="513"/>
                  </a:lnTo>
                  <a:lnTo>
                    <a:pt x="647" y="417"/>
                  </a:lnTo>
                  <a:lnTo>
                    <a:pt x="680" y="305"/>
                  </a:lnTo>
                  <a:lnTo>
                    <a:pt x="714" y="192"/>
                  </a:lnTo>
                  <a:lnTo>
                    <a:pt x="748" y="93"/>
                  </a:lnTo>
                  <a:lnTo>
                    <a:pt x="782" y="25"/>
                  </a:lnTo>
                  <a:lnTo>
                    <a:pt x="815" y="0"/>
                  </a:lnTo>
                  <a:lnTo>
                    <a:pt x="849" y="18"/>
                  </a:lnTo>
                  <a:lnTo>
                    <a:pt x="883" y="71"/>
                  </a:lnTo>
                  <a:lnTo>
                    <a:pt x="917" y="148"/>
                  </a:lnTo>
                  <a:lnTo>
                    <a:pt x="951" y="238"/>
                  </a:lnTo>
                  <a:lnTo>
                    <a:pt x="985" y="328"/>
                  </a:lnTo>
                  <a:lnTo>
                    <a:pt x="1018" y="408"/>
                  </a:lnTo>
                  <a:lnTo>
                    <a:pt x="1052" y="481"/>
                  </a:lnTo>
                  <a:lnTo>
                    <a:pt x="1086" y="549"/>
                  </a:lnTo>
                  <a:lnTo>
                    <a:pt x="1120" y="606"/>
                  </a:lnTo>
                  <a:lnTo>
                    <a:pt x="1153" y="647"/>
                  </a:lnTo>
                  <a:lnTo>
                    <a:pt x="1187" y="671"/>
                  </a:lnTo>
                  <a:lnTo>
                    <a:pt x="1221" y="686"/>
                  </a:lnTo>
                  <a:lnTo>
                    <a:pt x="1255" y="695"/>
                  </a:lnTo>
                  <a:lnTo>
                    <a:pt x="1288" y="701"/>
                  </a:lnTo>
                  <a:lnTo>
                    <a:pt x="1322" y="706"/>
                  </a:lnTo>
                  <a:lnTo>
                    <a:pt x="1356" y="708"/>
                  </a:lnTo>
                  <a:lnTo>
                    <a:pt x="1390" y="710"/>
                  </a:lnTo>
                  <a:lnTo>
                    <a:pt x="1424" y="712"/>
                  </a:lnTo>
                  <a:lnTo>
                    <a:pt x="1457" y="713"/>
                  </a:lnTo>
                  <a:lnTo>
                    <a:pt x="1491" y="712"/>
                  </a:lnTo>
                  <a:lnTo>
                    <a:pt x="1525" y="712"/>
                  </a:lnTo>
                  <a:lnTo>
                    <a:pt x="1558" y="712"/>
                  </a:lnTo>
                  <a:lnTo>
                    <a:pt x="1592" y="714"/>
                  </a:lnTo>
                  <a:lnTo>
                    <a:pt x="1626" y="715"/>
                  </a:lnTo>
                  <a:lnTo>
                    <a:pt x="1639" y="715"/>
                  </a:lnTo>
                </a:path>
              </a:pathLst>
            </a:custGeom>
            <a:solidFill>
              <a:srgbClr val="C0504D">
                <a:lumMod val="40000"/>
                <a:lumOff val="60000"/>
              </a:srgbClr>
            </a:solidFill>
            <a:ln w="317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56" name="Straight Connector 155"/>
            <p:cNvCxnSpPr/>
            <p:nvPr/>
          </p:nvCxnSpPr>
          <p:spPr>
            <a:xfrm>
              <a:off x="5229859" y="5566664"/>
              <a:ext cx="2667000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sp>
        <p:nvSpPr>
          <p:cNvPr id="157" name="TextBox 156"/>
          <p:cNvSpPr txBox="1"/>
          <p:nvPr/>
        </p:nvSpPr>
        <p:spPr>
          <a:xfrm>
            <a:off x="5219131" y="1848079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</a:t>
            </a:r>
            <a:endParaRPr lang="en-US" sz="1100" dirty="0"/>
          </a:p>
        </p:txBody>
      </p:sp>
      <p:sp>
        <p:nvSpPr>
          <p:cNvPr id="158" name="TextBox 157"/>
          <p:cNvSpPr txBox="1"/>
          <p:nvPr/>
        </p:nvSpPr>
        <p:spPr>
          <a:xfrm>
            <a:off x="5811522" y="1848079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</a:t>
            </a:r>
            <a:endParaRPr lang="en-US" sz="1100" dirty="0"/>
          </a:p>
        </p:txBody>
      </p:sp>
      <p:sp>
        <p:nvSpPr>
          <p:cNvPr id="159" name="TextBox 158"/>
          <p:cNvSpPr txBox="1"/>
          <p:nvPr/>
        </p:nvSpPr>
        <p:spPr>
          <a:xfrm>
            <a:off x="6475762" y="1848079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</a:t>
            </a:r>
            <a:endParaRPr lang="en-US" sz="1100" dirty="0"/>
          </a:p>
        </p:txBody>
      </p:sp>
      <p:sp>
        <p:nvSpPr>
          <p:cNvPr id="160" name="TextBox 159"/>
          <p:cNvSpPr txBox="1"/>
          <p:nvPr/>
        </p:nvSpPr>
        <p:spPr>
          <a:xfrm>
            <a:off x="7021277" y="1848079"/>
            <a:ext cx="6429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</a:t>
            </a:r>
            <a:endParaRPr lang="en-US" sz="1100" dirty="0"/>
          </a:p>
        </p:txBody>
      </p:sp>
      <p:sp>
        <p:nvSpPr>
          <p:cNvPr id="161" name="TextBox 160"/>
          <p:cNvSpPr txBox="1"/>
          <p:nvPr/>
        </p:nvSpPr>
        <p:spPr>
          <a:xfrm>
            <a:off x="7772400" y="1952623"/>
            <a:ext cx="12954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External Calibration Samples</a:t>
            </a:r>
            <a:endParaRPr lang="en-US" sz="1100" dirty="0"/>
          </a:p>
        </p:txBody>
      </p:sp>
      <p:sp>
        <p:nvSpPr>
          <p:cNvPr id="162" name="Right Brace 161"/>
          <p:cNvSpPr/>
          <p:nvPr/>
        </p:nvSpPr>
        <p:spPr>
          <a:xfrm>
            <a:off x="7772400" y="1937859"/>
            <a:ext cx="228600" cy="74573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TextBox 162"/>
          <p:cNvSpPr txBox="1"/>
          <p:nvPr/>
        </p:nvSpPr>
        <p:spPr>
          <a:xfrm>
            <a:off x="7763985" y="3048651"/>
            <a:ext cx="129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Unknown</a:t>
            </a:r>
          </a:p>
          <a:p>
            <a:pPr algn="ctr"/>
            <a:r>
              <a:rPr lang="en-US" sz="1100" dirty="0" smtClean="0"/>
              <a:t>Samples</a:t>
            </a:r>
            <a:endParaRPr lang="en-US" sz="1100" dirty="0"/>
          </a:p>
        </p:txBody>
      </p:sp>
      <p:sp>
        <p:nvSpPr>
          <p:cNvPr id="164" name="Right Brace 163"/>
          <p:cNvSpPr/>
          <p:nvPr/>
        </p:nvSpPr>
        <p:spPr>
          <a:xfrm>
            <a:off x="7763985" y="2885872"/>
            <a:ext cx="228600" cy="74573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extBox 164"/>
          <p:cNvSpPr txBox="1"/>
          <p:nvPr/>
        </p:nvSpPr>
        <p:spPr>
          <a:xfrm>
            <a:off x="5150020" y="2873811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66" name="TextBox 165"/>
          <p:cNvSpPr txBox="1"/>
          <p:nvPr/>
        </p:nvSpPr>
        <p:spPr>
          <a:xfrm>
            <a:off x="5742411" y="2873811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67" name="TextBox 166"/>
          <p:cNvSpPr txBox="1"/>
          <p:nvPr/>
        </p:nvSpPr>
        <p:spPr>
          <a:xfrm>
            <a:off x="6406651" y="2873811"/>
            <a:ext cx="36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68" name="TextBox 167"/>
          <p:cNvSpPr txBox="1"/>
          <p:nvPr/>
        </p:nvSpPr>
        <p:spPr>
          <a:xfrm>
            <a:off x="6989490" y="2873811"/>
            <a:ext cx="6429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?</a:t>
            </a:r>
            <a:endParaRPr lang="en-US" sz="1100" dirty="0"/>
          </a:p>
        </p:txBody>
      </p:sp>
      <p:sp>
        <p:nvSpPr>
          <p:cNvPr id="169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66CC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algn="ctr"/>
            <a:r>
              <a:rPr lang="en-US" dirty="0" smtClean="0"/>
              <a:t>External Calibration: Single-point</a:t>
            </a:r>
            <a:endParaRPr lang="en-US" dirty="0"/>
          </a:p>
        </p:txBody>
      </p:sp>
      <p:sp>
        <p:nvSpPr>
          <p:cNvPr id="170" name="TextBox 169"/>
          <p:cNvSpPr txBox="1"/>
          <p:nvPr/>
        </p:nvSpPr>
        <p:spPr>
          <a:xfrm>
            <a:off x="926675" y="842016"/>
            <a:ext cx="4919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Qualified protein calibrator added to blank matrix</a:t>
            </a:r>
            <a:endParaRPr lang="en-US" dirty="0"/>
          </a:p>
        </p:txBody>
      </p:sp>
      <p:sp>
        <p:nvSpPr>
          <p:cNvPr id="214" name="TextBox 213"/>
          <p:cNvSpPr txBox="1"/>
          <p:nvPr/>
        </p:nvSpPr>
        <p:spPr>
          <a:xfrm>
            <a:off x="2659896" y="2098474"/>
            <a:ext cx="2043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b="1" i="1" u="sng" kern="0" dirty="0" smtClean="0">
                <a:solidFill>
                  <a:sysClr val="windowText" lastClr="000000"/>
                </a:solidFill>
                <a:latin typeface="+mj-lt"/>
                <a:cs typeface="Arial" pitchFamily="34" charset="0"/>
              </a:rPr>
              <a:t>constant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cs typeface="Arial" pitchFamily="34" charset="0"/>
              </a:rPr>
              <a:t> amount of </a:t>
            </a:r>
          </a:p>
          <a:p>
            <a:pPr algn="ctr"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cs typeface="Arial" pitchFamily="34" charset="0"/>
              </a:rPr>
              <a:t>internal standard</a:t>
            </a:r>
            <a:endParaRPr lang="en-US" sz="1200" kern="0" dirty="0">
              <a:solidFill>
                <a:sysClr val="windowText" lastClr="00000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215" name="Straight Arrow Connector 214"/>
          <p:cNvCxnSpPr/>
          <p:nvPr/>
        </p:nvCxnSpPr>
        <p:spPr>
          <a:xfrm>
            <a:off x="3681458" y="2524330"/>
            <a:ext cx="0" cy="27432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218" name="TextBox 217"/>
          <p:cNvSpPr txBox="1"/>
          <p:nvPr/>
        </p:nvSpPr>
        <p:spPr>
          <a:xfrm>
            <a:off x="-22860" y="1495353"/>
            <a:ext cx="1151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+mj-lt"/>
                <a:cs typeface="Arial" pitchFamily="34" charset="0"/>
              </a:rPr>
              <a:t>“known” amount of Protein</a:t>
            </a:r>
            <a:endParaRPr lang="en-US" sz="1200" kern="0" dirty="0">
              <a:solidFill>
                <a:sysClr val="windowText" lastClr="000000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219" name="Group 207"/>
          <p:cNvGrpSpPr>
            <a:grpSpLocks noChangeAspect="1"/>
          </p:cNvGrpSpPr>
          <p:nvPr/>
        </p:nvGrpSpPr>
        <p:grpSpPr>
          <a:xfrm>
            <a:off x="304800" y="1031290"/>
            <a:ext cx="558788" cy="486849"/>
            <a:chOff x="349250" y="1543050"/>
            <a:chExt cx="1286471" cy="1079228"/>
          </a:xfrm>
          <a:effectLst/>
        </p:grpSpPr>
        <p:grpSp>
          <p:nvGrpSpPr>
            <p:cNvPr id="220" name="Group 64"/>
            <p:cNvGrpSpPr/>
            <p:nvPr/>
          </p:nvGrpSpPr>
          <p:grpSpPr>
            <a:xfrm>
              <a:off x="349250" y="1691053"/>
              <a:ext cx="304078" cy="356434"/>
              <a:chOff x="514350" y="1691053"/>
              <a:chExt cx="304078" cy="356434"/>
            </a:xfrm>
          </p:grpSpPr>
          <p:sp>
            <p:nvSpPr>
              <p:cNvPr id="275" name="Oval 9"/>
              <p:cNvSpPr/>
              <p:nvPr/>
            </p:nvSpPr>
            <p:spPr>
              <a:xfrm>
                <a:off x="514350" y="196481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6" name="Oval 10"/>
              <p:cNvSpPr/>
              <p:nvPr/>
            </p:nvSpPr>
            <p:spPr>
              <a:xfrm>
                <a:off x="575813" y="19367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7" name="Oval 11"/>
              <p:cNvSpPr/>
              <p:nvPr/>
            </p:nvSpPr>
            <p:spPr>
              <a:xfrm>
                <a:off x="629011" y="188754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8" name="Oval 12"/>
              <p:cNvSpPr/>
              <p:nvPr/>
            </p:nvSpPr>
            <p:spPr>
              <a:xfrm>
                <a:off x="672639" y="182293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9" name="Oval 13"/>
              <p:cNvSpPr/>
              <p:nvPr/>
            </p:nvSpPr>
            <p:spPr>
              <a:xfrm>
                <a:off x="710549" y="17552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80" name="Oval 13"/>
              <p:cNvSpPr/>
              <p:nvPr/>
            </p:nvSpPr>
            <p:spPr>
              <a:xfrm>
                <a:off x="749935" y="169105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223" name="Group 63"/>
            <p:cNvGrpSpPr/>
            <p:nvPr/>
          </p:nvGrpSpPr>
          <p:grpSpPr>
            <a:xfrm>
              <a:off x="624440" y="1543050"/>
              <a:ext cx="629499" cy="577878"/>
              <a:chOff x="789540" y="1543050"/>
              <a:chExt cx="629499" cy="577878"/>
            </a:xfrm>
          </p:grpSpPr>
          <p:sp>
            <p:nvSpPr>
              <p:cNvPr id="261" name="Oval 14"/>
              <p:cNvSpPr/>
              <p:nvPr/>
            </p:nvSpPr>
            <p:spPr>
              <a:xfrm>
                <a:off x="789540" y="162302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2" name="Oval 15"/>
              <p:cNvSpPr/>
              <p:nvPr/>
            </p:nvSpPr>
            <p:spPr>
              <a:xfrm>
                <a:off x="840505" y="15676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3" name="Oval 16"/>
              <p:cNvSpPr/>
              <p:nvPr/>
            </p:nvSpPr>
            <p:spPr>
              <a:xfrm>
                <a:off x="1029061" y="158304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4" name="Oval 17"/>
              <p:cNvSpPr/>
              <p:nvPr/>
            </p:nvSpPr>
            <p:spPr>
              <a:xfrm>
                <a:off x="1072383" y="164456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5" name="Oval 18"/>
              <p:cNvSpPr/>
              <p:nvPr/>
            </p:nvSpPr>
            <p:spPr>
              <a:xfrm>
                <a:off x="1110600" y="179834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6" name="Oval 19"/>
              <p:cNvSpPr/>
              <p:nvPr/>
            </p:nvSpPr>
            <p:spPr>
              <a:xfrm>
                <a:off x="1105504" y="187831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7" name="Oval 20"/>
              <p:cNvSpPr/>
              <p:nvPr/>
            </p:nvSpPr>
            <p:spPr>
              <a:xfrm>
                <a:off x="1115696" y="196136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8" name="Oval 21"/>
              <p:cNvSpPr/>
              <p:nvPr/>
            </p:nvSpPr>
            <p:spPr>
              <a:xfrm>
                <a:off x="1166661" y="201364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9" name="Oval 22"/>
              <p:cNvSpPr/>
              <p:nvPr/>
            </p:nvSpPr>
            <p:spPr>
              <a:xfrm>
                <a:off x="1230365" y="2038251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0" name="Oval 23"/>
              <p:cNvSpPr/>
              <p:nvPr/>
            </p:nvSpPr>
            <p:spPr>
              <a:xfrm>
                <a:off x="1296617" y="202287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1" name="Oval 270"/>
              <p:cNvSpPr/>
              <p:nvPr/>
            </p:nvSpPr>
            <p:spPr>
              <a:xfrm>
                <a:off x="904209" y="154306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2" name="Oval 271"/>
              <p:cNvSpPr/>
              <p:nvPr/>
            </p:nvSpPr>
            <p:spPr>
              <a:xfrm>
                <a:off x="970453" y="15430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3" name="Oval 272"/>
              <p:cNvSpPr/>
              <p:nvPr/>
            </p:nvSpPr>
            <p:spPr>
              <a:xfrm>
                <a:off x="1100409" y="171875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4" name="Oval 23"/>
              <p:cNvSpPr/>
              <p:nvPr/>
            </p:nvSpPr>
            <p:spPr>
              <a:xfrm>
                <a:off x="1350546" y="1969534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224" name="Group 62"/>
            <p:cNvGrpSpPr/>
            <p:nvPr/>
          </p:nvGrpSpPr>
          <p:grpSpPr>
            <a:xfrm>
              <a:off x="1223238" y="1613806"/>
              <a:ext cx="412483" cy="686834"/>
              <a:chOff x="1388338" y="1613806"/>
              <a:chExt cx="412483" cy="686834"/>
            </a:xfrm>
          </p:grpSpPr>
          <p:sp>
            <p:nvSpPr>
              <p:cNvPr id="246" name="Oval 245"/>
              <p:cNvSpPr/>
              <p:nvPr/>
            </p:nvSpPr>
            <p:spPr>
              <a:xfrm>
                <a:off x="1388338" y="190599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7" name="Oval 246"/>
              <p:cNvSpPr/>
              <p:nvPr/>
            </p:nvSpPr>
            <p:spPr>
              <a:xfrm>
                <a:off x="1416373" y="183217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8" name="Oval 247"/>
              <p:cNvSpPr/>
              <p:nvPr/>
            </p:nvSpPr>
            <p:spPr>
              <a:xfrm>
                <a:off x="1436755" y="175528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9" name="Oval 248"/>
              <p:cNvSpPr/>
              <p:nvPr/>
            </p:nvSpPr>
            <p:spPr>
              <a:xfrm>
                <a:off x="1474973" y="168760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0" name="Oval 249"/>
              <p:cNvSpPr/>
              <p:nvPr/>
            </p:nvSpPr>
            <p:spPr>
              <a:xfrm>
                <a:off x="1525938" y="163532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1" name="Oval 250"/>
              <p:cNvSpPr/>
              <p:nvPr/>
            </p:nvSpPr>
            <p:spPr>
              <a:xfrm>
                <a:off x="1589642" y="161380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2" name="Oval 251"/>
              <p:cNvSpPr/>
              <p:nvPr/>
            </p:nvSpPr>
            <p:spPr>
              <a:xfrm>
                <a:off x="1650790" y="164455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3" name="Oval 252"/>
              <p:cNvSpPr/>
              <p:nvPr/>
            </p:nvSpPr>
            <p:spPr>
              <a:xfrm>
                <a:off x="1699207" y="169991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4" name="Oval 253"/>
              <p:cNvSpPr/>
              <p:nvPr/>
            </p:nvSpPr>
            <p:spPr>
              <a:xfrm>
                <a:off x="1724685" y="17737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5" name="Oval 254"/>
              <p:cNvSpPr/>
              <p:nvPr/>
            </p:nvSpPr>
            <p:spPr>
              <a:xfrm>
                <a:off x="1732328" y="18537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6" name="Oval 255"/>
              <p:cNvSpPr/>
              <p:nvPr/>
            </p:nvSpPr>
            <p:spPr>
              <a:xfrm>
                <a:off x="1722137" y="193060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7" name="Oval 256"/>
              <p:cNvSpPr/>
              <p:nvPr/>
            </p:nvSpPr>
            <p:spPr>
              <a:xfrm>
                <a:off x="1696650" y="20044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8" name="Oval 257"/>
              <p:cNvSpPr/>
              <p:nvPr/>
            </p:nvSpPr>
            <p:spPr>
              <a:xfrm>
                <a:off x="1655894" y="206900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9" name="Oval 258"/>
              <p:cNvSpPr/>
              <p:nvPr/>
            </p:nvSpPr>
            <p:spPr>
              <a:xfrm>
                <a:off x="1625320" y="2139751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0" name="Oval 259"/>
              <p:cNvSpPr/>
              <p:nvPr/>
            </p:nvSpPr>
            <p:spPr>
              <a:xfrm>
                <a:off x="1616544" y="2217962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225" name="Group 61"/>
            <p:cNvGrpSpPr/>
            <p:nvPr/>
          </p:nvGrpSpPr>
          <p:grpSpPr>
            <a:xfrm>
              <a:off x="1279592" y="2296620"/>
              <a:ext cx="262167" cy="325658"/>
              <a:chOff x="1444692" y="2296620"/>
              <a:chExt cx="262167" cy="325658"/>
            </a:xfrm>
          </p:grpSpPr>
          <p:sp>
            <p:nvSpPr>
              <p:cNvPr id="240" name="Oval 239"/>
              <p:cNvSpPr/>
              <p:nvPr/>
            </p:nvSpPr>
            <p:spPr>
              <a:xfrm>
                <a:off x="1622764" y="229662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1" name="Oval 240"/>
              <p:cNvSpPr/>
              <p:nvPr/>
            </p:nvSpPr>
            <p:spPr>
              <a:xfrm>
                <a:off x="1638366" y="237658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2" name="Oval 241"/>
              <p:cNvSpPr/>
              <p:nvPr/>
            </p:nvSpPr>
            <p:spPr>
              <a:xfrm>
                <a:off x="1620838" y="2453479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3" name="Oval 242"/>
              <p:cNvSpPr/>
              <p:nvPr/>
            </p:nvSpPr>
            <p:spPr>
              <a:xfrm>
                <a:off x="1572106" y="2509208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4" name="Oval 243"/>
              <p:cNvSpPr/>
              <p:nvPr/>
            </p:nvSpPr>
            <p:spPr>
              <a:xfrm>
                <a:off x="1510651" y="2539602"/>
                <a:ext cx="68493" cy="826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5" name="Oval 244"/>
              <p:cNvSpPr/>
              <p:nvPr/>
            </p:nvSpPr>
            <p:spPr>
              <a:xfrm>
                <a:off x="1444692" y="2523855"/>
                <a:ext cx="68493" cy="826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40000"/>
                      <a:lumOff val="60000"/>
                    </a:srgbClr>
                  </a:gs>
                  <a:gs pos="100000">
                    <a:srgbClr val="FF0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226" name="Group 65"/>
            <p:cNvGrpSpPr/>
            <p:nvPr/>
          </p:nvGrpSpPr>
          <p:grpSpPr>
            <a:xfrm>
              <a:off x="802734" y="2293545"/>
              <a:ext cx="481661" cy="282962"/>
              <a:chOff x="967834" y="2293545"/>
              <a:chExt cx="481661" cy="282962"/>
            </a:xfrm>
          </p:grpSpPr>
          <p:sp>
            <p:nvSpPr>
              <p:cNvPr id="232" name="Oval 231"/>
              <p:cNvSpPr/>
              <p:nvPr/>
            </p:nvSpPr>
            <p:spPr>
              <a:xfrm>
                <a:off x="1381002" y="2493830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3" name="Oval 232"/>
              <p:cNvSpPr/>
              <p:nvPr/>
            </p:nvSpPr>
            <p:spPr>
              <a:xfrm>
                <a:off x="1329738" y="2441177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4" name="Oval 233"/>
              <p:cNvSpPr/>
              <p:nvPr/>
            </p:nvSpPr>
            <p:spPr>
              <a:xfrm>
                <a:off x="1278773" y="2388894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5" name="Oval 234"/>
              <p:cNvSpPr/>
              <p:nvPr/>
            </p:nvSpPr>
            <p:spPr>
              <a:xfrm>
                <a:off x="1220165" y="234890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6" name="Oval 235"/>
              <p:cNvSpPr/>
              <p:nvPr/>
            </p:nvSpPr>
            <p:spPr>
              <a:xfrm>
                <a:off x="1156777" y="2324299"/>
                <a:ext cx="68493" cy="82677"/>
              </a:xfrm>
              <a:prstGeom prst="ellipse">
                <a:avLst/>
              </a:prstGeom>
              <a:gradFill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7" name="Oval 236"/>
              <p:cNvSpPr/>
              <p:nvPr/>
            </p:nvSpPr>
            <p:spPr>
              <a:xfrm>
                <a:off x="1092765" y="2299696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8" name="Oval 237"/>
              <p:cNvSpPr/>
              <p:nvPr/>
            </p:nvSpPr>
            <p:spPr>
              <a:xfrm>
                <a:off x="1029061" y="2293545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9" name="Oval 238"/>
              <p:cNvSpPr/>
              <p:nvPr/>
            </p:nvSpPr>
            <p:spPr>
              <a:xfrm>
                <a:off x="967834" y="2307686"/>
                <a:ext cx="68493" cy="82678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10000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227" name="Group 66"/>
            <p:cNvGrpSpPr/>
            <p:nvPr/>
          </p:nvGrpSpPr>
          <p:grpSpPr>
            <a:xfrm>
              <a:off x="581127" y="2342762"/>
              <a:ext cx="231563" cy="212217"/>
              <a:chOff x="746227" y="2342762"/>
              <a:chExt cx="231563" cy="212217"/>
            </a:xfrm>
          </p:grpSpPr>
          <p:sp>
            <p:nvSpPr>
              <p:cNvPr id="228" name="Oval 227"/>
              <p:cNvSpPr/>
              <p:nvPr/>
            </p:nvSpPr>
            <p:spPr>
              <a:xfrm>
                <a:off x="909297" y="234276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9" name="Oval 228"/>
              <p:cNvSpPr/>
              <p:nvPr/>
            </p:nvSpPr>
            <p:spPr>
              <a:xfrm>
                <a:off x="853244" y="2382733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0" name="Oval 229"/>
              <p:cNvSpPr/>
              <p:nvPr/>
            </p:nvSpPr>
            <p:spPr>
              <a:xfrm>
                <a:off x="802279" y="243233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1" name="Oval 230"/>
              <p:cNvSpPr/>
              <p:nvPr/>
            </p:nvSpPr>
            <p:spPr>
              <a:xfrm>
                <a:off x="746227" y="2472302"/>
                <a:ext cx="68493" cy="8267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8D8D8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cxnSp>
        <p:nvCxnSpPr>
          <p:cNvPr id="281" name="Straight Arrow Connector 280"/>
          <p:cNvCxnSpPr/>
          <p:nvPr/>
        </p:nvCxnSpPr>
        <p:spPr>
          <a:xfrm>
            <a:off x="538543" y="2098857"/>
            <a:ext cx="0" cy="27432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216" name="Rectangle 215"/>
          <p:cNvSpPr/>
          <p:nvPr/>
        </p:nvSpPr>
        <p:spPr>
          <a:xfrm>
            <a:off x="316992" y="4095285"/>
            <a:ext cx="850741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Pitfalls: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“Blank Matrix” must be essentially identical to sample matrix (requires verification)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Qualified protein should have same structure as endogenous protein (size, conformation, PTMs,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External calibrators should be processed in parallel with unknown samples (added cost/time).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External calibrators </a:t>
            </a:r>
            <a:r>
              <a:rPr lang="en-US" u="sng" dirty="0" smtClean="0"/>
              <a:t>must</a:t>
            </a:r>
            <a:r>
              <a:rPr lang="en-US" dirty="0" smtClean="0"/>
              <a:t> be stable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/>
              <a:t>Response assumed to be linear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57762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10005</TotalTime>
  <Words>784</Words>
  <Application>Microsoft Office PowerPoint</Application>
  <PresentationFormat>On-screen Show (4:3)</PresentationFormat>
  <Paragraphs>280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Courier New</vt:lpstr>
      <vt:lpstr>Times New Roman</vt:lpstr>
      <vt:lpstr>Office Theme</vt:lpstr>
      <vt:lpstr>Calibrated Quantification</vt:lpstr>
      <vt:lpstr>Why Calibrate?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Additional Reading</vt:lpstr>
    </vt:vector>
  </TitlesOfParts>
  <Company>LCA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Tox</dc:creator>
  <cp:lastModifiedBy>Shuford, Chris</cp:lastModifiedBy>
  <cp:revision>294</cp:revision>
  <cp:lastPrinted>2015-08-26T14:40:55Z</cp:lastPrinted>
  <dcterms:created xsi:type="dcterms:W3CDTF">2015-03-14T11:51:26Z</dcterms:created>
  <dcterms:modified xsi:type="dcterms:W3CDTF">2016-04-04T15:47:18Z</dcterms:modified>
</cp:coreProperties>
</file>